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8"/>
  </p:notesMasterIdLst>
  <p:sldIdLst>
    <p:sldId id="256" r:id="rId2"/>
    <p:sldId id="257" r:id="rId3"/>
    <p:sldId id="258" r:id="rId4"/>
    <p:sldId id="280" r:id="rId5"/>
    <p:sldId id="539" r:id="rId6"/>
    <p:sldId id="282" r:id="rId7"/>
    <p:sldId id="281" r:id="rId8"/>
    <p:sldId id="283" r:id="rId9"/>
    <p:sldId id="292" r:id="rId10"/>
    <p:sldId id="291" r:id="rId11"/>
    <p:sldId id="290" r:id="rId12"/>
    <p:sldId id="486" r:id="rId13"/>
    <p:sldId id="487" r:id="rId14"/>
    <p:sldId id="540" r:id="rId15"/>
    <p:sldId id="488" r:id="rId16"/>
    <p:sldId id="288" r:id="rId17"/>
    <p:sldId id="287" r:id="rId18"/>
    <p:sldId id="490" r:id="rId19"/>
    <p:sldId id="543" r:id="rId20"/>
    <p:sldId id="542" r:id="rId21"/>
    <p:sldId id="544" r:id="rId22"/>
    <p:sldId id="545" r:id="rId23"/>
    <p:sldId id="546" r:id="rId24"/>
    <p:sldId id="547" r:id="rId25"/>
    <p:sldId id="489" r:id="rId26"/>
    <p:sldId id="548" r:id="rId27"/>
    <p:sldId id="553" r:id="rId28"/>
    <p:sldId id="554" r:id="rId29"/>
    <p:sldId id="555" r:id="rId30"/>
    <p:sldId id="286" r:id="rId31"/>
    <p:sldId id="260" r:id="rId32"/>
    <p:sldId id="284" r:id="rId33"/>
    <p:sldId id="285" r:id="rId34"/>
    <p:sldId id="293" r:id="rId35"/>
    <p:sldId id="484" r:id="rId36"/>
    <p:sldId id="485" r:id="rId37"/>
    <p:sldId id="552" r:id="rId38"/>
    <p:sldId id="262" r:id="rId39"/>
    <p:sldId id="478" r:id="rId40"/>
    <p:sldId id="388" r:id="rId41"/>
    <p:sldId id="389" r:id="rId42"/>
    <p:sldId id="390" r:id="rId43"/>
    <p:sldId id="556" r:id="rId44"/>
    <p:sldId id="391" r:id="rId45"/>
    <p:sldId id="392" r:id="rId46"/>
    <p:sldId id="557" r:id="rId47"/>
    <p:sldId id="393" r:id="rId48"/>
    <p:sldId id="558" r:id="rId49"/>
    <p:sldId id="394" r:id="rId50"/>
    <p:sldId id="527" r:id="rId51"/>
    <p:sldId id="528" r:id="rId52"/>
    <p:sldId id="529" r:id="rId53"/>
    <p:sldId id="559" r:id="rId54"/>
    <p:sldId id="395" r:id="rId55"/>
    <p:sldId id="530" r:id="rId56"/>
    <p:sldId id="531" r:id="rId57"/>
    <p:sldId id="506" r:id="rId58"/>
    <p:sldId id="507" r:id="rId59"/>
    <p:sldId id="508" r:id="rId60"/>
    <p:sldId id="509" r:id="rId61"/>
    <p:sldId id="397" r:id="rId62"/>
    <p:sldId id="532" r:id="rId63"/>
    <p:sldId id="560" r:id="rId64"/>
    <p:sldId id="479" r:id="rId65"/>
    <p:sldId id="481" r:id="rId66"/>
    <p:sldId id="482" r:id="rId67"/>
    <p:sldId id="483" r:id="rId68"/>
    <p:sldId id="399" r:id="rId69"/>
    <p:sldId id="400" r:id="rId70"/>
    <p:sldId id="401" r:id="rId71"/>
    <p:sldId id="402" r:id="rId72"/>
    <p:sldId id="403" r:id="rId73"/>
    <p:sldId id="404" r:id="rId74"/>
    <p:sldId id="405" r:id="rId75"/>
    <p:sldId id="491" r:id="rId76"/>
    <p:sldId id="562" r:id="rId77"/>
    <p:sldId id="564" r:id="rId78"/>
    <p:sldId id="567" r:id="rId79"/>
    <p:sldId id="565" r:id="rId80"/>
    <p:sldId id="563" r:id="rId81"/>
    <p:sldId id="561" r:id="rId82"/>
    <p:sldId id="566" r:id="rId83"/>
    <p:sldId id="568" r:id="rId84"/>
    <p:sldId id="536" r:id="rId85"/>
    <p:sldId id="494" r:id="rId86"/>
    <p:sldId id="495" r:id="rId87"/>
    <p:sldId id="396" r:id="rId88"/>
    <p:sldId id="467" r:id="rId89"/>
    <p:sldId id="497" r:id="rId90"/>
    <p:sldId id="498" r:id="rId91"/>
    <p:sldId id="499" r:id="rId92"/>
    <p:sldId id="500" r:id="rId93"/>
    <p:sldId id="501" r:id="rId94"/>
    <p:sldId id="502" r:id="rId95"/>
    <p:sldId id="468" r:id="rId96"/>
    <p:sldId id="503" r:id="rId97"/>
    <p:sldId id="504" r:id="rId98"/>
    <p:sldId id="469" r:id="rId99"/>
    <p:sldId id="535" r:id="rId100"/>
    <p:sldId id="505" r:id="rId101"/>
    <p:sldId id="549" r:id="rId102"/>
    <p:sldId id="550" r:id="rId103"/>
    <p:sldId id="551" r:id="rId104"/>
    <p:sldId id="518" r:id="rId105"/>
    <p:sldId id="470" r:id="rId106"/>
    <p:sldId id="521" r:id="rId107"/>
    <p:sldId id="522" r:id="rId108"/>
    <p:sldId id="523" r:id="rId109"/>
    <p:sldId id="520" r:id="rId110"/>
    <p:sldId id="471" r:id="rId111"/>
    <p:sldId id="524" r:id="rId112"/>
    <p:sldId id="525" r:id="rId113"/>
    <p:sldId id="515" r:id="rId114"/>
    <p:sldId id="516" r:id="rId115"/>
    <p:sldId id="519" r:id="rId116"/>
    <p:sldId id="538" r:id="rId11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1218D0EB-6F5E-FA4A-92A9-5A3CA0E6BEBD}">
          <p14:sldIdLst>
            <p14:sldId id="256"/>
            <p14:sldId id="257"/>
          </p14:sldIdLst>
        </p14:section>
        <p14:section name="Modulo 1" id="{E935A884-CC98-F64A-A950-D2F1EB7DDA92}">
          <p14:sldIdLst>
            <p14:sldId id="258"/>
            <p14:sldId id="280"/>
            <p14:sldId id="539"/>
            <p14:sldId id="282"/>
            <p14:sldId id="281"/>
            <p14:sldId id="283"/>
            <p14:sldId id="292"/>
            <p14:sldId id="291"/>
            <p14:sldId id="290"/>
            <p14:sldId id="486"/>
            <p14:sldId id="487"/>
            <p14:sldId id="540"/>
            <p14:sldId id="488"/>
            <p14:sldId id="288"/>
            <p14:sldId id="287"/>
            <p14:sldId id="490"/>
            <p14:sldId id="543"/>
            <p14:sldId id="542"/>
            <p14:sldId id="544"/>
            <p14:sldId id="545"/>
            <p14:sldId id="546"/>
            <p14:sldId id="547"/>
            <p14:sldId id="489"/>
            <p14:sldId id="548"/>
            <p14:sldId id="553"/>
            <p14:sldId id="554"/>
            <p14:sldId id="555"/>
            <p14:sldId id="286"/>
            <p14:sldId id="260"/>
            <p14:sldId id="284"/>
            <p14:sldId id="285"/>
            <p14:sldId id="293"/>
            <p14:sldId id="484"/>
            <p14:sldId id="485"/>
            <p14:sldId id="552"/>
            <p14:sldId id="262"/>
          </p14:sldIdLst>
        </p14:section>
        <p14:section name="Modulo 2" id="{EFDF5906-9DCC-BB4A-9F5C-F5A81BD1E448}">
          <p14:sldIdLst>
            <p14:sldId id="478"/>
            <p14:sldId id="388"/>
            <p14:sldId id="389"/>
            <p14:sldId id="390"/>
            <p14:sldId id="556"/>
            <p14:sldId id="391"/>
            <p14:sldId id="392"/>
            <p14:sldId id="557"/>
            <p14:sldId id="393"/>
            <p14:sldId id="558"/>
            <p14:sldId id="394"/>
            <p14:sldId id="527"/>
            <p14:sldId id="528"/>
            <p14:sldId id="529"/>
            <p14:sldId id="559"/>
            <p14:sldId id="395"/>
            <p14:sldId id="530"/>
            <p14:sldId id="531"/>
            <p14:sldId id="506"/>
            <p14:sldId id="507"/>
            <p14:sldId id="508"/>
            <p14:sldId id="509"/>
            <p14:sldId id="397"/>
            <p14:sldId id="532"/>
          </p14:sldIdLst>
        </p14:section>
        <p14:section name="Modulo 2.1" id="{10EBBBBB-85C4-4A7E-8D6E-375171F5090D}">
          <p14:sldIdLst>
            <p14:sldId id="560"/>
            <p14:sldId id="479"/>
            <p14:sldId id="481"/>
            <p14:sldId id="482"/>
            <p14:sldId id="483"/>
            <p14:sldId id="399"/>
            <p14:sldId id="400"/>
            <p14:sldId id="401"/>
            <p14:sldId id="402"/>
            <p14:sldId id="403"/>
            <p14:sldId id="404"/>
            <p14:sldId id="405"/>
            <p14:sldId id="491"/>
            <p14:sldId id="562"/>
            <p14:sldId id="564"/>
            <p14:sldId id="567"/>
            <p14:sldId id="565"/>
            <p14:sldId id="563"/>
            <p14:sldId id="561"/>
            <p14:sldId id="566"/>
          </p14:sldIdLst>
        </p14:section>
        <p14:section name="Modulo 3" id="{922889FF-E7DE-4142-8180-D7288933B12F}">
          <p14:sldIdLst>
            <p14:sldId id="568"/>
            <p14:sldId id="536"/>
            <p14:sldId id="494"/>
            <p14:sldId id="495"/>
            <p14:sldId id="396"/>
            <p14:sldId id="467"/>
            <p14:sldId id="497"/>
            <p14:sldId id="498"/>
            <p14:sldId id="499"/>
            <p14:sldId id="500"/>
            <p14:sldId id="501"/>
            <p14:sldId id="502"/>
            <p14:sldId id="468"/>
            <p14:sldId id="503"/>
            <p14:sldId id="504"/>
            <p14:sldId id="469"/>
            <p14:sldId id="535"/>
            <p14:sldId id="505"/>
            <p14:sldId id="549"/>
            <p14:sldId id="550"/>
            <p14:sldId id="551"/>
            <p14:sldId id="518"/>
            <p14:sldId id="470"/>
            <p14:sldId id="521"/>
            <p14:sldId id="522"/>
            <p14:sldId id="523"/>
            <p14:sldId id="520"/>
            <p14:sldId id="471"/>
            <p14:sldId id="524"/>
            <p14:sldId id="525"/>
            <p14:sldId id="515"/>
            <p14:sldId id="516"/>
            <p14:sldId id="519"/>
          </p14:sldIdLst>
        </p14:section>
        <p14:section name="Conclusiones" id="{C2A42650-FDB5-714E-9864-CD580DA9BBB7}">
          <p14:sldIdLst>
            <p14:sldId id="53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CD5D87-DC49-C5F1-1ADC-033FF617B59A}" v="23" dt="2023-11-23T11:15:27.797"/>
    <p1510:client id="{73596914-310E-8B4F-DAC0-160D3CA48F10}" v="700" dt="2023-11-28T10:01:15.187"/>
    <p1510:client id="{8DD6292E-7B4A-ED54-410E-BDCA11BCAB01}" v="2208" dt="2023-11-30T10:01:08.761"/>
    <p1510:client id="{9453CC62-81EE-2E92-F853-551D10ED4235}" v="133" dt="2023-11-23T11:13:20.7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64"/>
    <p:restoredTop sz="96327"/>
  </p:normalViewPr>
  <p:slideViewPr>
    <p:cSldViewPr snapToGrid="0">
      <p:cViewPr varScale="1">
        <p:scale>
          <a:sx n="128" d="100"/>
          <a:sy n="128" d="100"/>
        </p:scale>
        <p:origin x="5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589E02-2930-47B2-A52A-BC1723BEDBA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64D94E9-13CB-460B-8500-40E87832A976}">
      <dgm:prSet/>
      <dgm:spPr/>
      <dgm:t>
        <a:bodyPr/>
        <a:lstStyle/>
        <a:p>
          <a:r>
            <a:rPr lang="es-ES"/>
            <a:t>Seamless scaling: El código escala de forma simple </a:t>
          </a:r>
          <a:endParaRPr lang="en-US"/>
        </a:p>
      </dgm:t>
    </dgm:pt>
    <dgm:pt modelId="{3BE945E0-82F3-492A-B756-F79231FB90F6}" type="parTrans" cxnId="{19DA7666-FBCE-43BB-B2C7-81B46393DEDF}">
      <dgm:prSet/>
      <dgm:spPr/>
      <dgm:t>
        <a:bodyPr/>
        <a:lstStyle/>
        <a:p>
          <a:endParaRPr lang="en-US"/>
        </a:p>
      </dgm:t>
    </dgm:pt>
    <dgm:pt modelId="{96715F03-C8E8-4806-807B-6E6F32EB3DDC}" type="sibTrans" cxnId="{19DA7666-FBCE-43BB-B2C7-81B46393DEDF}">
      <dgm:prSet/>
      <dgm:spPr/>
      <dgm:t>
        <a:bodyPr/>
        <a:lstStyle/>
        <a:p>
          <a:endParaRPr lang="en-US"/>
        </a:p>
      </dgm:t>
    </dgm:pt>
    <dgm:pt modelId="{90167541-4ABD-45B2-9E25-3C88AF3241E6}">
      <dgm:prSet/>
      <dgm:spPr/>
      <dgm:t>
        <a:bodyPr/>
        <a:lstStyle/>
        <a:p>
          <a:r>
            <a:rPr lang="es-ES"/>
            <a:t>Unified ML API: Su API hace sencillo cambiar de un framework de ML a otro</a:t>
          </a:r>
          <a:endParaRPr lang="en-US"/>
        </a:p>
      </dgm:t>
    </dgm:pt>
    <dgm:pt modelId="{2F353AA2-63E5-424B-A1D0-67599C5D444B}" type="parTrans" cxnId="{68EF5AA3-032A-4C61-BC7F-CC933FB4BFE7}">
      <dgm:prSet/>
      <dgm:spPr/>
      <dgm:t>
        <a:bodyPr/>
        <a:lstStyle/>
        <a:p>
          <a:endParaRPr lang="en-US"/>
        </a:p>
      </dgm:t>
    </dgm:pt>
    <dgm:pt modelId="{B3B1F349-DC8B-491A-AA54-FF6BAD218259}" type="sibTrans" cxnId="{68EF5AA3-032A-4C61-BC7F-CC933FB4BFE7}">
      <dgm:prSet/>
      <dgm:spPr/>
      <dgm:t>
        <a:bodyPr/>
        <a:lstStyle/>
        <a:p>
          <a:endParaRPr lang="en-US"/>
        </a:p>
      </dgm:t>
    </dgm:pt>
    <dgm:pt modelId="{88F4CD32-5AEF-4279-BD94-E8DAA21ED56E}">
      <dgm:prSet/>
      <dgm:spPr/>
      <dgm:t>
        <a:bodyPr/>
        <a:lstStyle/>
        <a:p>
          <a:r>
            <a:rPr lang="es-ES"/>
            <a:t>Open and Extensible: Es código abierto y permite integrar componentes propios</a:t>
          </a:r>
          <a:endParaRPr lang="en-US"/>
        </a:p>
      </dgm:t>
    </dgm:pt>
    <dgm:pt modelId="{168EF536-B395-4A90-9F6F-2B76C72231D9}" type="parTrans" cxnId="{AD5354C1-B542-46A2-A2A6-B4728513CC57}">
      <dgm:prSet/>
      <dgm:spPr/>
      <dgm:t>
        <a:bodyPr/>
        <a:lstStyle/>
        <a:p>
          <a:endParaRPr lang="en-US"/>
        </a:p>
      </dgm:t>
    </dgm:pt>
    <dgm:pt modelId="{11394DE4-8AE8-4AF1-A59A-DF5A347E2A6B}" type="sibTrans" cxnId="{AD5354C1-B542-46A2-A2A6-B4728513CC57}">
      <dgm:prSet/>
      <dgm:spPr/>
      <dgm:t>
        <a:bodyPr/>
        <a:lstStyle/>
        <a:p>
          <a:endParaRPr lang="en-US"/>
        </a:p>
      </dgm:t>
    </dgm:pt>
    <dgm:pt modelId="{9507564A-CD30-4BF9-A9D9-F379EC05BE0B}" type="pres">
      <dgm:prSet presAssocID="{C1589E02-2930-47B2-A52A-BC1723BEDBA0}" presName="linear" presStyleCnt="0">
        <dgm:presLayoutVars>
          <dgm:animLvl val="lvl"/>
          <dgm:resizeHandles val="exact"/>
        </dgm:presLayoutVars>
      </dgm:prSet>
      <dgm:spPr/>
    </dgm:pt>
    <dgm:pt modelId="{5C8D303F-1331-4E83-B8DA-13EC790533F7}" type="pres">
      <dgm:prSet presAssocID="{764D94E9-13CB-460B-8500-40E87832A976}" presName="parentText" presStyleLbl="node1" presStyleIdx="0" presStyleCnt="3">
        <dgm:presLayoutVars>
          <dgm:chMax val="0"/>
          <dgm:bulletEnabled val="1"/>
        </dgm:presLayoutVars>
      </dgm:prSet>
      <dgm:spPr/>
    </dgm:pt>
    <dgm:pt modelId="{F4069579-CD7E-408D-99D1-938A5AF7E101}" type="pres">
      <dgm:prSet presAssocID="{96715F03-C8E8-4806-807B-6E6F32EB3DDC}" presName="spacer" presStyleCnt="0"/>
      <dgm:spPr/>
    </dgm:pt>
    <dgm:pt modelId="{13FD9853-55CF-47D9-A842-656C914CFFE9}" type="pres">
      <dgm:prSet presAssocID="{90167541-4ABD-45B2-9E25-3C88AF3241E6}" presName="parentText" presStyleLbl="node1" presStyleIdx="1" presStyleCnt="3">
        <dgm:presLayoutVars>
          <dgm:chMax val="0"/>
          <dgm:bulletEnabled val="1"/>
        </dgm:presLayoutVars>
      </dgm:prSet>
      <dgm:spPr/>
    </dgm:pt>
    <dgm:pt modelId="{C93144CA-BA7C-4735-8450-2D4CBA04B9A7}" type="pres">
      <dgm:prSet presAssocID="{B3B1F349-DC8B-491A-AA54-FF6BAD218259}" presName="spacer" presStyleCnt="0"/>
      <dgm:spPr/>
    </dgm:pt>
    <dgm:pt modelId="{2EB01702-E143-4059-ADB8-548747D4839B}" type="pres">
      <dgm:prSet presAssocID="{88F4CD32-5AEF-4279-BD94-E8DAA21ED56E}" presName="parentText" presStyleLbl="node1" presStyleIdx="2" presStyleCnt="3">
        <dgm:presLayoutVars>
          <dgm:chMax val="0"/>
          <dgm:bulletEnabled val="1"/>
        </dgm:presLayoutVars>
      </dgm:prSet>
      <dgm:spPr/>
    </dgm:pt>
  </dgm:ptLst>
  <dgm:cxnLst>
    <dgm:cxn modelId="{4E2B9312-AFFE-42B7-B201-BEC25929E86F}" type="presOf" srcId="{764D94E9-13CB-460B-8500-40E87832A976}" destId="{5C8D303F-1331-4E83-B8DA-13EC790533F7}" srcOrd="0" destOrd="0" presId="urn:microsoft.com/office/officeart/2005/8/layout/vList2"/>
    <dgm:cxn modelId="{19DA7666-FBCE-43BB-B2C7-81B46393DEDF}" srcId="{C1589E02-2930-47B2-A52A-BC1723BEDBA0}" destId="{764D94E9-13CB-460B-8500-40E87832A976}" srcOrd="0" destOrd="0" parTransId="{3BE945E0-82F3-492A-B756-F79231FB90F6}" sibTransId="{96715F03-C8E8-4806-807B-6E6F32EB3DDC}"/>
    <dgm:cxn modelId="{D60F976D-6C8D-42B5-8B6A-0983ACFB75F0}" type="presOf" srcId="{C1589E02-2930-47B2-A52A-BC1723BEDBA0}" destId="{9507564A-CD30-4BF9-A9D9-F379EC05BE0B}" srcOrd="0" destOrd="0" presId="urn:microsoft.com/office/officeart/2005/8/layout/vList2"/>
    <dgm:cxn modelId="{083F5579-AADF-4AFA-AF97-40A29ABEBF29}" type="presOf" srcId="{88F4CD32-5AEF-4279-BD94-E8DAA21ED56E}" destId="{2EB01702-E143-4059-ADB8-548747D4839B}" srcOrd="0" destOrd="0" presId="urn:microsoft.com/office/officeart/2005/8/layout/vList2"/>
    <dgm:cxn modelId="{ADF06185-502F-4445-8717-F923AC77C546}" type="presOf" srcId="{90167541-4ABD-45B2-9E25-3C88AF3241E6}" destId="{13FD9853-55CF-47D9-A842-656C914CFFE9}" srcOrd="0" destOrd="0" presId="urn:microsoft.com/office/officeart/2005/8/layout/vList2"/>
    <dgm:cxn modelId="{68EF5AA3-032A-4C61-BC7F-CC933FB4BFE7}" srcId="{C1589E02-2930-47B2-A52A-BC1723BEDBA0}" destId="{90167541-4ABD-45B2-9E25-3C88AF3241E6}" srcOrd="1" destOrd="0" parTransId="{2F353AA2-63E5-424B-A1D0-67599C5D444B}" sibTransId="{B3B1F349-DC8B-491A-AA54-FF6BAD218259}"/>
    <dgm:cxn modelId="{AD5354C1-B542-46A2-A2A6-B4728513CC57}" srcId="{C1589E02-2930-47B2-A52A-BC1723BEDBA0}" destId="{88F4CD32-5AEF-4279-BD94-E8DAA21ED56E}" srcOrd="2" destOrd="0" parTransId="{168EF536-B395-4A90-9F6F-2B76C72231D9}" sibTransId="{11394DE4-8AE8-4AF1-A59A-DF5A347E2A6B}"/>
    <dgm:cxn modelId="{F040399A-84BA-4C43-A327-E6E4042C052E}" type="presParOf" srcId="{9507564A-CD30-4BF9-A9D9-F379EC05BE0B}" destId="{5C8D303F-1331-4E83-B8DA-13EC790533F7}" srcOrd="0" destOrd="0" presId="urn:microsoft.com/office/officeart/2005/8/layout/vList2"/>
    <dgm:cxn modelId="{60F35E57-FC81-41BB-8C8D-2C97FE9C0A33}" type="presParOf" srcId="{9507564A-CD30-4BF9-A9D9-F379EC05BE0B}" destId="{F4069579-CD7E-408D-99D1-938A5AF7E101}" srcOrd="1" destOrd="0" presId="urn:microsoft.com/office/officeart/2005/8/layout/vList2"/>
    <dgm:cxn modelId="{725BEF4E-1F21-4700-95A6-95ED32378DF8}" type="presParOf" srcId="{9507564A-CD30-4BF9-A9D9-F379EC05BE0B}" destId="{13FD9853-55CF-47D9-A842-656C914CFFE9}" srcOrd="2" destOrd="0" presId="urn:microsoft.com/office/officeart/2005/8/layout/vList2"/>
    <dgm:cxn modelId="{53FCAFD4-38DF-4830-8847-CD3657CE495B}" type="presParOf" srcId="{9507564A-CD30-4BF9-A9D9-F379EC05BE0B}" destId="{C93144CA-BA7C-4735-8450-2D4CBA04B9A7}" srcOrd="3" destOrd="0" presId="urn:microsoft.com/office/officeart/2005/8/layout/vList2"/>
    <dgm:cxn modelId="{591A7610-C2CB-421F-A0FB-063826F4712F}" type="presParOf" srcId="{9507564A-CD30-4BF9-A9D9-F379EC05BE0B}" destId="{2EB01702-E143-4059-ADB8-548747D4839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589E02-2930-47B2-A52A-BC1723BEDB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64D94E9-13CB-460B-8500-40E87832A976}">
      <dgm:prSet/>
      <dgm:spPr/>
      <dgm:t>
        <a:bodyPr/>
        <a:lstStyle/>
        <a:p>
          <a:pPr algn="l" rtl="0">
            <a:lnSpc>
              <a:spcPct val="90000"/>
            </a:lnSpc>
          </a:pPr>
          <a:r>
            <a:rPr lang="es-ES" dirty="0">
              <a:solidFill>
                <a:srgbClr val="000000"/>
              </a:solidFill>
              <a:latin typeface="Georgia" panose="02040502050405020303"/>
            </a:rPr>
            <a:t>Ejercicios propuestos</a:t>
          </a:r>
          <a:r>
            <a:rPr lang="es-ES" dirty="0">
              <a:solidFill>
                <a:srgbClr val="000000"/>
              </a:solidFill>
            </a:rPr>
            <a:t>: </a:t>
          </a:r>
          <a:r>
            <a:rPr lang="es-ES" dirty="0">
              <a:solidFill>
                <a:srgbClr val="000000"/>
              </a:solidFill>
              <a:latin typeface="Georgia" panose="02040502050405020303"/>
            </a:rPr>
            <a:t>profundizar en el efecto de cambiar el número de trabajadores, y/o el uso de CPU/GPU</a:t>
          </a:r>
          <a:endParaRPr lang="en-US" dirty="0">
            <a:solidFill>
              <a:srgbClr val="000000"/>
            </a:solidFill>
            <a:latin typeface="Georgia" panose="02040502050405020303"/>
          </a:endParaRPr>
        </a:p>
      </dgm:t>
    </dgm:pt>
    <dgm:pt modelId="{3BE945E0-82F3-492A-B756-F79231FB90F6}" type="parTrans" cxnId="{19DA7666-FBCE-43BB-B2C7-81B46393DEDF}">
      <dgm:prSet/>
      <dgm:spPr/>
      <dgm:t>
        <a:bodyPr/>
        <a:lstStyle/>
        <a:p>
          <a:endParaRPr lang="en-US"/>
        </a:p>
      </dgm:t>
    </dgm:pt>
    <dgm:pt modelId="{96715F03-C8E8-4806-807B-6E6F32EB3DDC}" type="sibTrans" cxnId="{19DA7666-FBCE-43BB-B2C7-81B46393DEDF}">
      <dgm:prSet/>
      <dgm:spPr/>
      <dgm:t>
        <a:bodyPr/>
        <a:lstStyle/>
        <a:p>
          <a:endParaRPr lang="en-US"/>
        </a:p>
      </dgm:t>
    </dgm:pt>
    <dgm:pt modelId="{9507564A-CD30-4BF9-A9D9-F379EC05BE0B}" type="pres">
      <dgm:prSet presAssocID="{C1589E02-2930-47B2-A52A-BC1723BEDBA0}" presName="linear" presStyleCnt="0">
        <dgm:presLayoutVars>
          <dgm:animLvl val="lvl"/>
          <dgm:resizeHandles val="exact"/>
        </dgm:presLayoutVars>
      </dgm:prSet>
      <dgm:spPr/>
    </dgm:pt>
    <dgm:pt modelId="{5C8D303F-1331-4E83-B8DA-13EC790533F7}" type="pres">
      <dgm:prSet presAssocID="{764D94E9-13CB-460B-8500-40E87832A976}" presName="parentText" presStyleLbl="node1" presStyleIdx="0" presStyleCnt="1">
        <dgm:presLayoutVars>
          <dgm:chMax val="0"/>
          <dgm:bulletEnabled val="1"/>
        </dgm:presLayoutVars>
      </dgm:prSet>
      <dgm:spPr/>
    </dgm:pt>
  </dgm:ptLst>
  <dgm:cxnLst>
    <dgm:cxn modelId="{19DA7666-FBCE-43BB-B2C7-81B46393DEDF}" srcId="{C1589E02-2930-47B2-A52A-BC1723BEDBA0}" destId="{764D94E9-13CB-460B-8500-40E87832A976}" srcOrd="0" destOrd="0" parTransId="{3BE945E0-82F3-492A-B756-F79231FB90F6}" sibTransId="{96715F03-C8E8-4806-807B-6E6F32EB3DDC}"/>
    <dgm:cxn modelId="{D60F976D-6C8D-42B5-8B6A-0983ACFB75F0}" type="presOf" srcId="{C1589E02-2930-47B2-A52A-BC1723BEDBA0}" destId="{9507564A-CD30-4BF9-A9D9-F379EC05BE0B}" srcOrd="0" destOrd="0" presId="urn:microsoft.com/office/officeart/2005/8/layout/vList2"/>
    <dgm:cxn modelId="{30F27F83-F136-4A30-8792-05D682448C59}" type="presOf" srcId="{764D94E9-13CB-460B-8500-40E87832A976}" destId="{5C8D303F-1331-4E83-B8DA-13EC790533F7}" srcOrd="0" destOrd="0" presId="urn:microsoft.com/office/officeart/2005/8/layout/vList2"/>
    <dgm:cxn modelId="{374E8997-DA02-4E8D-86BA-4DC1FFB33C30}" type="presParOf" srcId="{9507564A-CD30-4BF9-A9D9-F379EC05BE0B}" destId="{5C8D303F-1331-4E83-B8DA-13EC790533F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D303F-1331-4E83-B8DA-13EC790533F7}">
      <dsp:nvSpPr>
        <dsp:cNvPr id="0" name=""/>
        <dsp:cNvSpPr/>
      </dsp:nvSpPr>
      <dsp:spPr>
        <a:xfrm>
          <a:off x="0" y="15813"/>
          <a:ext cx="10515600" cy="8950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a:t>Seamless scaling: El código escala de forma simple </a:t>
          </a:r>
          <a:endParaRPr lang="en-US" sz="2400" kern="1200"/>
        </a:p>
      </dsp:txBody>
      <dsp:txXfrm>
        <a:off x="43693" y="59506"/>
        <a:ext cx="10428214" cy="807663"/>
      </dsp:txXfrm>
    </dsp:sp>
    <dsp:sp modelId="{13FD9853-55CF-47D9-A842-656C914CFFE9}">
      <dsp:nvSpPr>
        <dsp:cNvPr id="0" name=""/>
        <dsp:cNvSpPr/>
      </dsp:nvSpPr>
      <dsp:spPr>
        <a:xfrm>
          <a:off x="0" y="979983"/>
          <a:ext cx="10515600" cy="8950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a:t>Unified ML API: Su API hace sencillo cambiar de un framework de ML a otro</a:t>
          </a:r>
          <a:endParaRPr lang="en-US" sz="2400" kern="1200"/>
        </a:p>
      </dsp:txBody>
      <dsp:txXfrm>
        <a:off x="43693" y="1023676"/>
        <a:ext cx="10428214" cy="807663"/>
      </dsp:txXfrm>
    </dsp:sp>
    <dsp:sp modelId="{2EB01702-E143-4059-ADB8-548747D4839B}">
      <dsp:nvSpPr>
        <dsp:cNvPr id="0" name=""/>
        <dsp:cNvSpPr/>
      </dsp:nvSpPr>
      <dsp:spPr>
        <a:xfrm>
          <a:off x="0" y="1944153"/>
          <a:ext cx="10515600" cy="8950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a:t>Open and Extensible: Es código abierto y permite integrar componentes propios</a:t>
          </a:r>
          <a:endParaRPr lang="en-US" sz="2400" kern="1200"/>
        </a:p>
      </dsp:txBody>
      <dsp:txXfrm>
        <a:off x="43693" y="1987846"/>
        <a:ext cx="10428214" cy="8076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D303F-1331-4E83-B8DA-13EC790533F7}">
      <dsp:nvSpPr>
        <dsp:cNvPr id="0" name=""/>
        <dsp:cNvSpPr/>
      </dsp:nvSpPr>
      <dsp:spPr>
        <a:xfrm>
          <a:off x="0" y="212865"/>
          <a:ext cx="10041021" cy="1085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s-ES" sz="2900" kern="1200" dirty="0">
              <a:solidFill>
                <a:srgbClr val="000000"/>
              </a:solidFill>
              <a:latin typeface="Georgia" panose="02040502050405020303"/>
            </a:rPr>
            <a:t>Ejercicios propuestos</a:t>
          </a:r>
          <a:r>
            <a:rPr lang="es-ES" sz="2900" kern="1200" dirty="0">
              <a:solidFill>
                <a:srgbClr val="000000"/>
              </a:solidFill>
            </a:rPr>
            <a:t>: </a:t>
          </a:r>
          <a:r>
            <a:rPr lang="es-ES" sz="2900" kern="1200" dirty="0">
              <a:solidFill>
                <a:srgbClr val="000000"/>
              </a:solidFill>
              <a:latin typeface="Georgia" panose="02040502050405020303"/>
            </a:rPr>
            <a:t>profundizar en el efecto de cambiar el número de trabajadores, y/o el uso de CPU/GPU</a:t>
          </a:r>
          <a:endParaRPr lang="en-US" sz="2900" kern="1200" dirty="0">
            <a:solidFill>
              <a:srgbClr val="000000"/>
            </a:solidFill>
            <a:latin typeface="Georgia" panose="02040502050405020303"/>
          </a:endParaRPr>
        </a:p>
      </dsp:txBody>
      <dsp:txXfrm>
        <a:off x="53002" y="265867"/>
        <a:ext cx="9935017" cy="97975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0BA2F-0B4C-422A-8B1A-74FB19CFD2AB}" type="datetimeFigureOut">
              <a:t>30/11/2023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C806EA-7975-4A56-9050-C8677C2FEE54}" type="slidenum">
              <a:t>‹Nº›</a:t>
            </a:fld>
            <a:endParaRPr lang="es-ES"/>
          </a:p>
        </p:txBody>
      </p:sp>
    </p:spTree>
    <p:extLst>
      <p:ext uri="{BB962C8B-B14F-4D97-AF65-F5344CB8AC3E}">
        <p14:creationId xmlns:p14="http://schemas.microsoft.com/office/powerpoint/2010/main" val="4179174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5"/>
          </p:nvPr>
        </p:nvSpPr>
        <p:spPr/>
        <p:txBody>
          <a:bodyPr/>
          <a:lstStyle/>
          <a:p>
            <a:fld id="{CBDD4556-A8AB-984E-8798-D54BC53B88E9}" type="slidenum">
              <a:rPr lang="es-ES_tradnl" smtClean="0"/>
              <a:t>58</a:t>
            </a:fld>
            <a:endParaRPr lang="es-ES_tradnl"/>
          </a:p>
        </p:txBody>
      </p:sp>
    </p:spTree>
    <p:extLst>
      <p:ext uri="{BB962C8B-B14F-4D97-AF65-F5344CB8AC3E}">
        <p14:creationId xmlns:p14="http://schemas.microsoft.com/office/powerpoint/2010/main" val="3930163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68773E-8BC2-42A7-9ECB-74777A3FE96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endParaRPr lang="en-US" dirty="0"/>
          </a:p>
        </p:txBody>
      </p:sp>
      <p:sp>
        <p:nvSpPr>
          <p:cNvPr id="3" name="Subtítulo 2">
            <a:extLst>
              <a:ext uri="{FF2B5EF4-FFF2-40B4-BE49-F238E27FC236}">
                <a16:creationId xmlns:a16="http://schemas.microsoft.com/office/drawing/2014/main" id="{3C5490C7-545B-4F3D-1DB5-150EE05989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05E5C396-E06E-9F09-87E2-6EABB2F8441C}"/>
              </a:ext>
            </a:extLst>
          </p:cNvPr>
          <p:cNvSpPr>
            <a:spLocks noGrp="1"/>
          </p:cNvSpPr>
          <p:nvPr>
            <p:ph type="dt" sz="half" idx="10"/>
          </p:nvPr>
        </p:nvSpPr>
        <p:spPr/>
        <p:txBody>
          <a:bodyPr/>
          <a:lstStyle/>
          <a:p>
            <a:fld id="{B9B89A23-C7D3-9A47-AC99-F7E61294245B}" type="datetimeFigureOut">
              <a:rPr lang="en-US" smtClean="0"/>
              <a:t>11/30/2023</a:t>
            </a:fld>
            <a:endParaRPr lang="en-US"/>
          </a:p>
        </p:txBody>
      </p:sp>
      <p:sp>
        <p:nvSpPr>
          <p:cNvPr id="5" name="Marcador de pie de página 4">
            <a:extLst>
              <a:ext uri="{FF2B5EF4-FFF2-40B4-BE49-F238E27FC236}">
                <a16:creationId xmlns:a16="http://schemas.microsoft.com/office/drawing/2014/main" id="{415C8301-CFBA-52CF-803E-2C414CC3A6CB}"/>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5F4593F7-16FD-21C4-DECA-2DBB536A20D3}"/>
              </a:ext>
            </a:extLst>
          </p:cNvPr>
          <p:cNvSpPr>
            <a:spLocks noGrp="1"/>
          </p:cNvSpPr>
          <p:nvPr>
            <p:ph type="sldNum" sz="quarter" idx="12"/>
          </p:nvPr>
        </p:nvSpPr>
        <p:spPr/>
        <p:txBody>
          <a:bodyPr/>
          <a:lstStyle/>
          <a:p>
            <a:fld id="{DB08AEB9-E6ED-BE49-9DD3-4FB6E2653E73}" type="slidenum">
              <a:rPr lang="en-US" smtClean="0"/>
              <a:t>‹Nº›</a:t>
            </a:fld>
            <a:endParaRPr lang="en-US"/>
          </a:p>
        </p:txBody>
      </p:sp>
    </p:spTree>
    <p:extLst>
      <p:ext uri="{BB962C8B-B14F-4D97-AF65-F5344CB8AC3E}">
        <p14:creationId xmlns:p14="http://schemas.microsoft.com/office/powerpoint/2010/main" val="4112681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B66067-AF92-012F-E2AD-F76F2C5D374D}"/>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D9153A11-9DDB-C857-BCD6-01B101A4881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64F437B6-20A0-576D-9E2E-6E7620BF0863}"/>
              </a:ext>
            </a:extLst>
          </p:cNvPr>
          <p:cNvSpPr>
            <a:spLocks noGrp="1"/>
          </p:cNvSpPr>
          <p:nvPr>
            <p:ph type="dt" sz="half" idx="10"/>
          </p:nvPr>
        </p:nvSpPr>
        <p:spPr/>
        <p:txBody>
          <a:bodyPr/>
          <a:lstStyle/>
          <a:p>
            <a:fld id="{B9B89A23-C7D3-9A47-AC99-F7E61294245B}" type="datetimeFigureOut">
              <a:rPr lang="en-US" smtClean="0"/>
              <a:t>11/30/2023</a:t>
            </a:fld>
            <a:endParaRPr lang="en-US"/>
          </a:p>
        </p:txBody>
      </p:sp>
      <p:sp>
        <p:nvSpPr>
          <p:cNvPr id="5" name="Marcador de pie de página 4">
            <a:extLst>
              <a:ext uri="{FF2B5EF4-FFF2-40B4-BE49-F238E27FC236}">
                <a16:creationId xmlns:a16="http://schemas.microsoft.com/office/drawing/2014/main" id="{9CA2A17F-7263-7DD3-3926-E51322D51B8F}"/>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8FFD4448-F120-FA0E-1297-6B74318FF571}"/>
              </a:ext>
            </a:extLst>
          </p:cNvPr>
          <p:cNvSpPr>
            <a:spLocks noGrp="1"/>
          </p:cNvSpPr>
          <p:nvPr>
            <p:ph type="sldNum" sz="quarter" idx="12"/>
          </p:nvPr>
        </p:nvSpPr>
        <p:spPr/>
        <p:txBody>
          <a:bodyPr/>
          <a:lstStyle/>
          <a:p>
            <a:fld id="{DB08AEB9-E6ED-BE49-9DD3-4FB6E2653E73}" type="slidenum">
              <a:rPr lang="en-US" smtClean="0"/>
              <a:t>‹Nº›</a:t>
            </a:fld>
            <a:endParaRPr lang="en-US"/>
          </a:p>
        </p:txBody>
      </p:sp>
    </p:spTree>
    <p:extLst>
      <p:ext uri="{BB962C8B-B14F-4D97-AF65-F5344CB8AC3E}">
        <p14:creationId xmlns:p14="http://schemas.microsoft.com/office/powerpoint/2010/main" val="1434516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C022C52-4F6D-DC27-18F9-69D36F2ACFD7}"/>
              </a:ext>
            </a:extLst>
          </p:cNvPr>
          <p:cNvSpPr>
            <a:spLocks noGrp="1"/>
          </p:cNvSpPr>
          <p:nvPr>
            <p:ph type="title" orient="vert"/>
          </p:nvPr>
        </p:nvSpPr>
        <p:spPr>
          <a:xfrm>
            <a:off x="8724900" y="365125"/>
            <a:ext cx="2628900" cy="5811838"/>
          </a:xfrm>
          <a:prstGeom prst="rect">
            <a:avLst/>
          </a:prstGeo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2ED6F2A4-1532-7A83-5B5A-7E6D9669037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FB892AC8-07EF-86E0-EF01-CCD989530758}"/>
              </a:ext>
            </a:extLst>
          </p:cNvPr>
          <p:cNvSpPr>
            <a:spLocks noGrp="1"/>
          </p:cNvSpPr>
          <p:nvPr>
            <p:ph type="dt" sz="half" idx="10"/>
          </p:nvPr>
        </p:nvSpPr>
        <p:spPr/>
        <p:txBody>
          <a:bodyPr/>
          <a:lstStyle/>
          <a:p>
            <a:fld id="{B9B89A23-C7D3-9A47-AC99-F7E61294245B}" type="datetimeFigureOut">
              <a:rPr lang="en-US" smtClean="0"/>
              <a:t>11/30/2023</a:t>
            </a:fld>
            <a:endParaRPr lang="en-US"/>
          </a:p>
        </p:txBody>
      </p:sp>
      <p:sp>
        <p:nvSpPr>
          <p:cNvPr id="5" name="Marcador de pie de página 4">
            <a:extLst>
              <a:ext uri="{FF2B5EF4-FFF2-40B4-BE49-F238E27FC236}">
                <a16:creationId xmlns:a16="http://schemas.microsoft.com/office/drawing/2014/main" id="{79FC74B5-CBC4-9EA3-E327-4A4D6667375C}"/>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BBAA5466-BDB8-E070-3C7C-E574F037E565}"/>
              </a:ext>
            </a:extLst>
          </p:cNvPr>
          <p:cNvSpPr>
            <a:spLocks noGrp="1"/>
          </p:cNvSpPr>
          <p:nvPr>
            <p:ph type="sldNum" sz="quarter" idx="12"/>
          </p:nvPr>
        </p:nvSpPr>
        <p:spPr/>
        <p:txBody>
          <a:bodyPr/>
          <a:lstStyle/>
          <a:p>
            <a:fld id="{DB08AEB9-E6ED-BE49-9DD3-4FB6E2653E73}" type="slidenum">
              <a:rPr lang="en-US" smtClean="0"/>
              <a:t>‹Nº›</a:t>
            </a:fld>
            <a:endParaRPr lang="en-US"/>
          </a:p>
        </p:txBody>
      </p:sp>
    </p:spTree>
    <p:extLst>
      <p:ext uri="{BB962C8B-B14F-4D97-AF65-F5344CB8AC3E}">
        <p14:creationId xmlns:p14="http://schemas.microsoft.com/office/powerpoint/2010/main" val="2034759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45C6D3-77FC-CE11-4FEE-85D22B1595C9}"/>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2A4D8F46-F1C9-02C3-135C-11A4350D2F7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133348D4-509C-B195-479C-4A974FD80893}"/>
              </a:ext>
            </a:extLst>
          </p:cNvPr>
          <p:cNvSpPr>
            <a:spLocks noGrp="1"/>
          </p:cNvSpPr>
          <p:nvPr>
            <p:ph type="dt" sz="half" idx="10"/>
          </p:nvPr>
        </p:nvSpPr>
        <p:spPr/>
        <p:txBody>
          <a:bodyPr/>
          <a:lstStyle/>
          <a:p>
            <a:fld id="{B9B89A23-C7D3-9A47-AC99-F7E61294245B}" type="datetimeFigureOut">
              <a:rPr lang="en-US" smtClean="0"/>
              <a:t>11/30/2023</a:t>
            </a:fld>
            <a:endParaRPr lang="en-US"/>
          </a:p>
        </p:txBody>
      </p:sp>
      <p:sp>
        <p:nvSpPr>
          <p:cNvPr id="5" name="Marcador de pie de página 4">
            <a:extLst>
              <a:ext uri="{FF2B5EF4-FFF2-40B4-BE49-F238E27FC236}">
                <a16:creationId xmlns:a16="http://schemas.microsoft.com/office/drawing/2014/main" id="{3959DA1D-31AC-81DB-79B4-4B6B1613EE7E}"/>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58D22ACC-9BF1-1A4F-5869-4CCF54389361}"/>
              </a:ext>
            </a:extLst>
          </p:cNvPr>
          <p:cNvSpPr>
            <a:spLocks noGrp="1"/>
          </p:cNvSpPr>
          <p:nvPr>
            <p:ph type="sldNum" sz="quarter" idx="12"/>
          </p:nvPr>
        </p:nvSpPr>
        <p:spPr/>
        <p:txBody>
          <a:bodyPr/>
          <a:lstStyle/>
          <a:p>
            <a:fld id="{DB08AEB9-E6ED-BE49-9DD3-4FB6E2653E73}" type="slidenum">
              <a:rPr lang="en-US" smtClean="0"/>
              <a:t>‹Nº›</a:t>
            </a:fld>
            <a:endParaRPr lang="en-US"/>
          </a:p>
        </p:txBody>
      </p:sp>
    </p:spTree>
    <p:extLst>
      <p:ext uri="{BB962C8B-B14F-4D97-AF65-F5344CB8AC3E}">
        <p14:creationId xmlns:p14="http://schemas.microsoft.com/office/powerpoint/2010/main" val="2081707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B3A409-0D73-0ED9-BF73-90CF751AF182}"/>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C4F92555-1E4F-9835-C35E-659F7C6BB3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74E6B66-FCAC-BD66-BC16-61234E40A905}"/>
              </a:ext>
            </a:extLst>
          </p:cNvPr>
          <p:cNvSpPr>
            <a:spLocks noGrp="1"/>
          </p:cNvSpPr>
          <p:nvPr>
            <p:ph type="dt" sz="half" idx="10"/>
          </p:nvPr>
        </p:nvSpPr>
        <p:spPr/>
        <p:txBody>
          <a:bodyPr/>
          <a:lstStyle/>
          <a:p>
            <a:fld id="{B9B89A23-C7D3-9A47-AC99-F7E61294245B}" type="datetimeFigureOut">
              <a:rPr lang="en-US" smtClean="0"/>
              <a:t>11/30/2023</a:t>
            </a:fld>
            <a:endParaRPr lang="en-US"/>
          </a:p>
        </p:txBody>
      </p:sp>
      <p:sp>
        <p:nvSpPr>
          <p:cNvPr id="5" name="Marcador de pie de página 4">
            <a:extLst>
              <a:ext uri="{FF2B5EF4-FFF2-40B4-BE49-F238E27FC236}">
                <a16:creationId xmlns:a16="http://schemas.microsoft.com/office/drawing/2014/main" id="{38BB8ABD-D5FF-3720-ADF3-9F3A3186161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8C30CA34-31CC-65DE-FF3E-41BB130AC4B5}"/>
              </a:ext>
            </a:extLst>
          </p:cNvPr>
          <p:cNvSpPr>
            <a:spLocks noGrp="1"/>
          </p:cNvSpPr>
          <p:nvPr>
            <p:ph type="sldNum" sz="quarter" idx="12"/>
          </p:nvPr>
        </p:nvSpPr>
        <p:spPr/>
        <p:txBody>
          <a:bodyPr/>
          <a:lstStyle/>
          <a:p>
            <a:fld id="{DB08AEB9-E6ED-BE49-9DD3-4FB6E2653E73}" type="slidenum">
              <a:rPr lang="en-US" smtClean="0"/>
              <a:t>‹Nº›</a:t>
            </a:fld>
            <a:endParaRPr lang="en-US"/>
          </a:p>
        </p:txBody>
      </p:sp>
    </p:spTree>
    <p:extLst>
      <p:ext uri="{BB962C8B-B14F-4D97-AF65-F5344CB8AC3E}">
        <p14:creationId xmlns:p14="http://schemas.microsoft.com/office/powerpoint/2010/main" val="2925935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B140A7-2207-B878-4076-7F9EEC32C46A}"/>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8877219B-F169-1400-3586-90882CA74D4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12C7332C-AE25-AFB9-D5A6-34D8EFA6DBB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93761769-2E3B-ACAD-BCA6-18606586B250}"/>
              </a:ext>
            </a:extLst>
          </p:cNvPr>
          <p:cNvSpPr>
            <a:spLocks noGrp="1"/>
          </p:cNvSpPr>
          <p:nvPr>
            <p:ph type="dt" sz="half" idx="10"/>
          </p:nvPr>
        </p:nvSpPr>
        <p:spPr/>
        <p:txBody>
          <a:bodyPr/>
          <a:lstStyle/>
          <a:p>
            <a:fld id="{B9B89A23-C7D3-9A47-AC99-F7E61294245B}" type="datetimeFigureOut">
              <a:rPr lang="en-US" smtClean="0"/>
              <a:t>11/30/2023</a:t>
            </a:fld>
            <a:endParaRPr lang="en-US"/>
          </a:p>
        </p:txBody>
      </p:sp>
      <p:sp>
        <p:nvSpPr>
          <p:cNvPr id="6" name="Marcador de pie de página 5">
            <a:extLst>
              <a:ext uri="{FF2B5EF4-FFF2-40B4-BE49-F238E27FC236}">
                <a16:creationId xmlns:a16="http://schemas.microsoft.com/office/drawing/2014/main" id="{ACF442D4-D6AB-9829-2EAA-C39A9AB38F0E}"/>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855EC91D-CA38-F78B-75F4-8D2BB2297BB0}"/>
              </a:ext>
            </a:extLst>
          </p:cNvPr>
          <p:cNvSpPr>
            <a:spLocks noGrp="1"/>
          </p:cNvSpPr>
          <p:nvPr>
            <p:ph type="sldNum" sz="quarter" idx="12"/>
          </p:nvPr>
        </p:nvSpPr>
        <p:spPr/>
        <p:txBody>
          <a:bodyPr/>
          <a:lstStyle/>
          <a:p>
            <a:fld id="{DB08AEB9-E6ED-BE49-9DD3-4FB6E2653E73}" type="slidenum">
              <a:rPr lang="en-US" smtClean="0"/>
              <a:t>‹Nº›</a:t>
            </a:fld>
            <a:endParaRPr lang="en-US"/>
          </a:p>
        </p:txBody>
      </p:sp>
    </p:spTree>
    <p:extLst>
      <p:ext uri="{BB962C8B-B14F-4D97-AF65-F5344CB8AC3E}">
        <p14:creationId xmlns:p14="http://schemas.microsoft.com/office/powerpoint/2010/main" val="322079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5A9B91-92DF-6631-919A-2AC14008BE9B}"/>
              </a:ext>
            </a:extLst>
          </p:cNvPr>
          <p:cNvSpPr>
            <a:spLocks noGrp="1"/>
          </p:cNvSpPr>
          <p:nvPr>
            <p:ph type="title"/>
          </p:nvPr>
        </p:nvSpPr>
        <p:spPr>
          <a:xfrm>
            <a:off x="839788" y="365125"/>
            <a:ext cx="10515600" cy="1325563"/>
          </a:xfrm>
          <a:prstGeom prst="rect">
            <a:avLst/>
          </a:prstGeo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F43F8AC5-CE96-1A93-4F92-04A9B7AF4C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9C1508B-6DDD-D6E5-143A-9129721EF86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255C57DD-D5A7-2348-F4BF-CCEB938E02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F80816A-0367-F579-B938-E7F798B6717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00A6DCFA-204A-6245-8855-0660F6857D37}"/>
              </a:ext>
            </a:extLst>
          </p:cNvPr>
          <p:cNvSpPr>
            <a:spLocks noGrp="1"/>
          </p:cNvSpPr>
          <p:nvPr>
            <p:ph type="dt" sz="half" idx="10"/>
          </p:nvPr>
        </p:nvSpPr>
        <p:spPr/>
        <p:txBody>
          <a:bodyPr/>
          <a:lstStyle/>
          <a:p>
            <a:fld id="{B9B89A23-C7D3-9A47-AC99-F7E61294245B}" type="datetimeFigureOut">
              <a:rPr lang="en-US" smtClean="0"/>
              <a:t>11/30/2023</a:t>
            </a:fld>
            <a:endParaRPr lang="en-US"/>
          </a:p>
        </p:txBody>
      </p:sp>
      <p:sp>
        <p:nvSpPr>
          <p:cNvPr id="8" name="Marcador de pie de página 7">
            <a:extLst>
              <a:ext uri="{FF2B5EF4-FFF2-40B4-BE49-F238E27FC236}">
                <a16:creationId xmlns:a16="http://schemas.microsoft.com/office/drawing/2014/main" id="{7D8586EB-AB5B-C50E-109F-32030136C8FE}"/>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D92E9DA9-9B07-CE3A-4140-DCAD86CA5E22}"/>
              </a:ext>
            </a:extLst>
          </p:cNvPr>
          <p:cNvSpPr>
            <a:spLocks noGrp="1"/>
          </p:cNvSpPr>
          <p:nvPr>
            <p:ph type="sldNum" sz="quarter" idx="12"/>
          </p:nvPr>
        </p:nvSpPr>
        <p:spPr/>
        <p:txBody>
          <a:bodyPr/>
          <a:lstStyle/>
          <a:p>
            <a:fld id="{DB08AEB9-E6ED-BE49-9DD3-4FB6E2653E73}" type="slidenum">
              <a:rPr lang="en-US" smtClean="0"/>
              <a:t>‹Nº›</a:t>
            </a:fld>
            <a:endParaRPr lang="en-US"/>
          </a:p>
        </p:txBody>
      </p:sp>
    </p:spTree>
    <p:extLst>
      <p:ext uri="{BB962C8B-B14F-4D97-AF65-F5344CB8AC3E}">
        <p14:creationId xmlns:p14="http://schemas.microsoft.com/office/powerpoint/2010/main" val="1099347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DF7B07-A7CA-691A-7846-B79991E57172}"/>
              </a:ext>
            </a:extLst>
          </p:cNvPr>
          <p:cNvSpPr>
            <a:spLocks noGrp="1"/>
          </p:cNvSpPr>
          <p:nvPr>
            <p:ph type="title"/>
          </p:nvPr>
        </p:nvSpPr>
        <p:spPr>
          <a:xfrm>
            <a:off x="838200" y="365125"/>
            <a:ext cx="10515600" cy="1325563"/>
          </a:xfrm>
          <a:prstGeom prst="rect">
            <a:avLst/>
          </a:prstGeom>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43746CD8-DB72-3629-3DB5-1F8510332C30}"/>
              </a:ext>
            </a:extLst>
          </p:cNvPr>
          <p:cNvSpPr>
            <a:spLocks noGrp="1"/>
          </p:cNvSpPr>
          <p:nvPr>
            <p:ph type="dt" sz="half" idx="10"/>
          </p:nvPr>
        </p:nvSpPr>
        <p:spPr/>
        <p:txBody>
          <a:bodyPr/>
          <a:lstStyle/>
          <a:p>
            <a:fld id="{B9B89A23-C7D3-9A47-AC99-F7E61294245B}" type="datetimeFigureOut">
              <a:rPr lang="en-US" smtClean="0"/>
              <a:t>11/30/2023</a:t>
            </a:fld>
            <a:endParaRPr lang="en-US"/>
          </a:p>
        </p:txBody>
      </p:sp>
      <p:sp>
        <p:nvSpPr>
          <p:cNvPr id="4" name="Marcador de pie de página 3">
            <a:extLst>
              <a:ext uri="{FF2B5EF4-FFF2-40B4-BE49-F238E27FC236}">
                <a16:creationId xmlns:a16="http://schemas.microsoft.com/office/drawing/2014/main" id="{9B715370-361B-6094-9CDA-B11469AE716E}"/>
              </a:ext>
            </a:extLst>
          </p:cNvPr>
          <p:cNvSpPr>
            <a:spLocks noGrp="1"/>
          </p:cNvSpPr>
          <p:nvPr>
            <p:ph type="ftr" sz="quarter" idx="11"/>
          </p:nvPr>
        </p:nvSpPr>
        <p:spPr/>
        <p:txBody>
          <a:bodyPr/>
          <a:lstStyle/>
          <a:p>
            <a:r>
              <a:rPr lang="en-US" dirty="0" err="1"/>
              <a:t>Universidade</a:t>
            </a:r>
            <a:r>
              <a:rPr lang="en-US" dirty="0"/>
              <a:t> da Coruña</a:t>
            </a:r>
          </a:p>
        </p:txBody>
      </p:sp>
      <p:sp>
        <p:nvSpPr>
          <p:cNvPr id="5" name="Marcador de número de diapositiva 4">
            <a:extLst>
              <a:ext uri="{FF2B5EF4-FFF2-40B4-BE49-F238E27FC236}">
                <a16:creationId xmlns:a16="http://schemas.microsoft.com/office/drawing/2014/main" id="{A53B1DB2-4BD2-C7C6-9415-6BFB70363F85}"/>
              </a:ext>
            </a:extLst>
          </p:cNvPr>
          <p:cNvSpPr>
            <a:spLocks noGrp="1"/>
          </p:cNvSpPr>
          <p:nvPr>
            <p:ph type="sldNum" sz="quarter" idx="12"/>
          </p:nvPr>
        </p:nvSpPr>
        <p:spPr/>
        <p:txBody>
          <a:bodyPr/>
          <a:lstStyle/>
          <a:p>
            <a:fld id="{DB08AEB9-E6ED-BE49-9DD3-4FB6E2653E73}" type="slidenum">
              <a:rPr lang="en-US" smtClean="0"/>
              <a:t>‹Nº›</a:t>
            </a:fld>
            <a:endParaRPr lang="en-US"/>
          </a:p>
        </p:txBody>
      </p:sp>
    </p:spTree>
    <p:extLst>
      <p:ext uri="{BB962C8B-B14F-4D97-AF65-F5344CB8AC3E}">
        <p14:creationId xmlns:p14="http://schemas.microsoft.com/office/powerpoint/2010/main" val="534330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1951B3F-AA1C-C0AA-FC24-EE0F8A4DF972}"/>
              </a:ext>
            </a:extLst>
          </p:cNvPr>
          <p:cNvSpPr>
            <a:spLocks noGrp="1"/>
          </p:cNvSpPr>
          <p:nvPr>
            <p:ph type="dt" sz="half" idx="10"/>
          </p:nvPr>
        </p:nvSpPr>
        <p:spPr/>
        <p:txBody>
          <a:bodyPr/>
          <a:lstStyle/>
          <a:p>
            <a:fld id="{B9B89A23-C7D3-9A47-AC99-F7E61294245B}" type="datetimeFigureOut">
              <a:rPr lang="en-US" smtClean="0"/>
              <a:t>11/30/2023</a:t>
            </a:fld>
            <a:endParaRPr lang="en-US"/>
          </a:p>
        </p:txBody>
      </p:sp>
      <p:sp>
        <p:nvSpPr>
          <p:cNvPr id="3" name="Marcador de pie de página 2">
            <a:extLst>
              <a:ext uri="{FF2B5EF4-FFF2-40B4-BE49-F238E27FC236}">
                <a16:creationId xmlns:a16="http://schemas.microsoft.com/office/drawing/2014/main" id="{068160F4-51CC-774B-499E-EFA37959EC01}"/>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A9FA9909-2D7D-AE8D-42D9-33EE26B45343}"/>
              </a:ext>
            </a:extLst>
          </p:cNvPr>
          <p:cNvSpPr>
            <a:spLocks noGrp="1"/>
          </p:cNvSpPr>
          <p:nvPr>
            <p:ph type="sldNum" sz="quarter" idx="12"/>
          </p:nvPr>
        </p:nvSpPr>
        <p:spPr/>
        <p:txBody>
          <a:bodyPr/>
          <a:lstStyle/>
          <a:p>
            <a:fld id="{DB08AEB9-E6ED-BE49-9DD3-4FB6E2653E73}" type="slidenum">
              <a:rPr lang="en-US" smtClean="0"/>
              <a:t>‹Nº›</a:t>
            </a:fld>
            <a:endParaRPr lang="en-US"/>
          </a:p>
        </p:txBody>
      </p:sp>
    </p:spTree>
    <p:extLst>
      <p:ext uri="{BB962C8B-B14F-4D97-AF65-F5344CB8AC3E}">
        <p14:creationId xmlns:p14="http://schemas.microsoft.com/office/powerpoint/2010/main" val="2537729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63DF1-1947-4074-A995-4AEB8C6D746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8437C4AD-5D99-7DEF-A567-6CB99B82D4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63906522-305A-8DAC-5962-8BBFE8667B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41064D4-DB8C-F9B8-3A9E-7F5F04B0D8FA}"/>
              </a:ext>
            </a:extLst>
          </p:cNvPr>
          <p:cNvSpPr>
            <a:spLocks noGrp="1"/>
          </p:cNvSpPr>
          <p:nvPr>
            <p:ph type="dt" sz="half" idx="10"/>
          </p:nvPr>
        </p:nvSpPr>
        <p:spPr/>
        <p:txBody>
          <a:bodyPr/>
          <a:lstStyle/>
          <a:p>
            <a:fld id="{B9B89A23-C7D3-9A47-AC99-F7E61294245B}" type="datetimeFigureOut">
              <a:rPr lang="en-US" smtClean="0"/>
              <a:t>11/30/2023</a:t>
            </a:fld>
            <a:endParaRPr lang="en-US"/>
          </a:p>
        </p:txBody>
      </p:sp>
      <p:sp>
        <p:nvSpPr>
          <p:cNvPr id="6" name="Marcador de pie de página 5">
            <a:extLst>
              <a:ext uri="{FF2B5EF4-FFF2-40B4-BE49-F238E27FC236}">
                <a16:creationId xmlns:a16="http://schemas.microsoft.com/office/drawing/2014/main" id="{B5DD1336-A68E-BACC-3ABA-3989C3DA2452}"/>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2A854030-CF18-9079-52CA-C19BB1DB989C}"/>
              </a:ext>
            </a:extLst>
          </p:cNvPr>
          <p:cNvSpPr>
            <a:spLocks noGrp="1"/>
          </p:cNvSpPr>
          <p:nvPr>
            <p:ph type="sldNum" sz="quarter" idx="12"/>
          </p:nvPr>
        </p:nvSpPr>
        <p:spPr/>
        <p:txBody>
          <a:bodyPr/>
          <a:lstStyle/>
          <a:p>
            <a:fld id="{DB08AEB9-E6ED-BE49-9DD3-4FB6E2653E73}" type="slidenum">
              <a:rPr lang="en-US" smtClean="0"/>
              <a:t>‹Nº›</a:t>
            </a:fld>
            <a:endParaRPr lang="en-US"/>
          </a:p>
        </p:txBody>
      </p:sp>
    </p:spTree>
    <p:extLst>
      <p:ext uri="{BB962C8B-B14F-4D97-AF65-F5344CB8AC3E}">
        <p14:creationId xmlns:p14="http://schemas.microsoft.com/office/powerpoint/2010/main" val="3739887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5C9E06-F57E-5956-CA7E-CD461922DAD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1091C4FE-81C2-4F92-A88F-836D03DF5A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Marcador de texto 3">
            <a:extLst>
              <a:ext uri="{FF2B5EF4-FFF2-40B4-BE49-F238E27FC236}">
                <a16:creationId xmlns:a16="http://schemas.microsoft.com/office/drawing/2014/main" id="{C65E0B13-BD92-A9E4-0A3E-FDDB54EB6C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77FB914-8A2F-DB03-0A39-91486E3418F3}"/>
              </a:ext>
            </a:extLst>
          </p:cNvPr>
          <p:cNvSpPr>
            <a:spLocks noGrp="1"/>
          </p:cNvSpPr>
          <p:nvPr>
            <p:ph type="dt" sz="half" idx="10"/>
          </p:nvPr>
        </p:nvSpPr>
        <p:spPr/>
        <p:txBody>
          <a:bodyPr/>
          <a:lstStyle/>
          <a:p>
            <a:fld id="{B9B89A23-C7D3-9A47-AC99-F7E61294245B}" type="datetimeFigureOut">
              <a:rPr lang="en-US" smtClean="0"/>
              <a:t>11/30/2023</a:t>
            </a:fld>
            <a:endParaRPr lang="en-US"/>
          </a:p>
        </p:txBody>
      </p:sp>
      <p:sp>
        <p:nvSpPr>
          <p:cNvPr id="6" name="Marcador de pie de página 5">
            <a:extLst>
              <a:ext uri="{FF2B5EF4-FFF2-40B4-BE49-F238E27FC236}">
                <a16:creationId xmlns:a16="http://schemas.microsoft.com/office/drawing/2014/main" id="{41CBE845-38A2-528F-6485-D7E49CCFFCA0}"/>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BD5E25AE-4896-9BEB-95EA-927F43C14F0A}"/>
              </a:ext>
            </a:extLst>
          </p:cNvPr>
          <p:cNvSpPr>
            <a:spLocks noGrp="1"/>
          </p:cNvSpPr>
          <p:nvPr>
            <p:ph type="sldNum" sz="quarter" idx="12"/>
          </p:nvPr>
        </p:nvSpPr>
        <p:spPr/>
        <p:txBody>
          <a:bodyPr/>
          <a:lstStyle/>
          <a:p>
            <a:fld id="{DB08AEB9-E6ED-BE49-9DD3-4FB6E2653E73}" type="slidenum">
              <a:rPr lang="en-US" smtClean="0"/>
              <a:t>‹Nº›</a:t>
            </a:fld>
            <a:endParaRPr lang="en-US"/>
          </a:p>
        </p:txBody>
      </p:sp>
    </p:spTree>
    <p:extLst>
      <p:ext uri="{BB962C8B-B14F-4D97-AF65-F5344CB8AC3E}">
        <p14:creationId xmlns:p14="http://schemas.microsoft.com/office/powerpoint/2010/main" val="655631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openDmnd">
          <a:fgClr>
            <a:schemeClr val="bg2"/>
          </a:fgClr>
          <a:bgClr>
            <a:schemeClr val="bg1"/>
          </a:bgClr>
        </a:patt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2368707-BFDD-74E0-C76D-A342897779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Marcador de fecha 3">
            <a:extLst>
              <a:ext uri="{FF2B5EF4-FFF2-40B4-BE49-F238E27FC236}">
                <a16:creationId xmlns:a16="http://schemas.microsoft.com/office/drawing/2014/main" id="{61A42770-A20E-9F07-8453-27C5C73D8C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B89A23-C7D3-9A47-AC99-F7E61294245B}" type="datetimeFigureOut">
              <a:rPr lang="en-US" smtClean="0"/>
              <a:t>11/30/2023</a:t>
            </a:fld>
            <a:endParaRPr lang="en-US"/>
          </a:p>
        </p:txBody>
      </p:sp>
      <p:sp>
        <p:nvSpPr>
          <p:cNvPr id="5" name="Marcador de pie de página 4">
            <a:extLst>
              <a:ext uri="{FF2B5EF4-FFF2-40B4-BE49-F238E27FC236}">
                <a16:creationId xmlns:a16="http://schemas.microsoft.com/office/drawing/2014/main" id="{13BC2993-2EBC-382B-EB30-A3D4BC90C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BF3A9BD4-EC1B-74D2-2548-697775B2BC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08AEB9-E6ED-BE49-9DD3-4FB6E2653E73}" type="slidenum">
              <a:rPr lang="en-US" smtClean="0"/>
              <a:t>‹Nº›</a:t>
            </a:fld>
            <a:endParaRPr lang="en-US"/>
          </a:p>
        </p:txBody>
      </p:sp>
      <p:sp>
        <p:nvSpPr>
          <p:cNvPr id="7" name="Marcador de título 6">
            <a:extLst>
              <a:ext uri="{FF2B5EF4-FFF2-40B4-BE49-F238E27FC236}">
                <a16:creationId xmlns:a16="http://schemas.microsoft.com/office/drawing/2014/main" id="{FD2F4E37-8411-39ED-E734-2BFA13D513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n-US" dirty="0"/>
          </a:p>
        </p:txBody>
      </p:sp>
      <p:pic>
        <p:nvPicPr>
          <p:cNvPr id="9" name="Imagen 8" descr="Gráfico, Gráfico circular&#10;&#10;Descripción generada automáticamente">
            <a:extLst>
              <a:ext uri="{FF2B5EF4-FFF2-40B4-BE49-F238E27FC236}">
                <a16:creationId xmlns:a16="http://schemas.microsoft.com/office/drawing/2014/main" id="{1DB81B15-815A-C92F-10AE-AFC175FF45C9}"/>
              </a:ext>
            </a:extLst>
          </p:cNvPr>
          <p:cNvPicPr>
            <a:picLocks noChangeAspect="1"/>
          </p:cNvPicPr>
          <p:nvPr userDrawn="1"/>
        </p:nvPicPr>
        <p:blipFill>
          <a:blip r:embed="rId13"/>
          <a:stretch>
            <a:fillRect/>
          </a:stretch>
        </p:blipFill>
        <p:spPr>
          <a:xfrm>
            <a:off x="8810367" y="6386383"/>
            <a:ext cx="651131" cy="325566"/>
          </a:xfrm>
          <a:prstGeom prst="rect">
            <a:avLst/>
          </a:prstGeom>
        </p:spPr>
      </p:pic>
      <p:pic>
        <p:nvPicPr>
          <p:cNvPr id="11" name="Imagen 10">
            <a:extLst>
              <a:ext uri="{FF2B5EF4-FFF2-40B4-BE49-F238E27FC236}">
                <a16:creationId xmlns:a16="http://schemas.microsoft.com/office/drawing/2014/main" id="{5E98EAEB-E353-FFEC-CBF3-C6A464C74CEA}"/>
              </a:ext>
            </a:extLst>
          </p:cNvPr>
          <p:cNvPicPr>
            <a:picLocks noChangeAspect="1"/>
          </p:cNvPicPr>
          <p:nvPr userDrawn="1"/>
        </p:nvPicPr>
        <p:blipFill>
          <a:blip r:embed="rId14"/>
          <a:stretch>
            <a:fillRect/>
          </a:stretch>
        </p:blipFill>
        <p:spPr>
          <a:xfrm>
            <a:off x="9576487" y="6383727"/>
            <a:ext cx="581968" cy="310888"/>
          </a:xfrm>
          <a:prstGeom prst="rect">
            <a:avLst/>
          </a:prstGeom>
        </p:spPr>
      </p:pic>
    </p:spTree>
    <p:extLst>
      <p:ext uri="{BB962C8B-B14F-4D97-AF65-F5344CB8AC3E}">
        <p14:creationId xmlns:p14="http://schemas.microsoft.com/office/powerpoint/2010/main" val="207012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docs.ray.io/en/latest/tune/tutorials/tune-trial-checkpoints.html" TargetMode="External"/><Relationship Id="rId2" Type="http://schemas.openxmlformats.org/officeDocument/2006/relationships/hyperlink" Target="https://docs.ray.io/en/latest/tune/tutorials/tune-output.html" TargetMode="External"/><Relationship Id="rId1" Type="http://schemas.openxmlformats.org/officeDocument/2006/relationships/slideLayout" Target="../slideLayouts/slideLayout2.xml"/><Relationship Id="rId4" Type="http://schemas.openxmlformats.org/officeDocument/2006/relationships/hyperlink" Target="https://docs.ray.io/en/latest/tune/tutorials/tune-fault-tolerance.html"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hyperlink" Target="https://ludwig.ai/latest/"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hyperlink" Target="https://rapidminer.com/"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cloud.google.com/automl" TargetMode="External"/><Relationship Id="rId2" Type="http://schemas.openxmlformats.org/officeDocument/2006/relationships/hyperlink" Target="https://aws.amazon.com/es/sagemaker/autopilot/" TargetMode="Externa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13.xml.rels><?xml version="1.0" encoding="UTF-8" standalone="yes"?>
<Relationships xmlns="http://schemas.openxmlformats.org/package/2006/relationships"><Relationship Id="rId2" Type="http://schemas.openxmlformats.org/officeDocument/2006/relationships/hyperlink" Target="https://optuna.org/"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keras-team/autokeras" TargetMode="External"/><Relationship Id="rId2" Type="http://schemas.openxmlformats.org/officeDocument/2006/relationships/hyperlink" Target="https://github.com/automl/auto-sklearn" TargetMode="Externa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16.xml.rels><?xml version="1.0" encoding="UTF-8" standalone="yes"?>
<Relationships xmlns="http://schemas.openxmlformats.org/package/2006/relationships"><Relationship Id="rId3" Type="http://schemas.openxmlformats.org/officeDocument/2006/relationships/hyperlink" Target="https://ray-robert.readthedocs.io/en/latest/using-ray-with-tensorflow.html#complete-example" TargetMode="External"/><Relationship Id="rId2" Type="http://schemas.openxmlformats.org/officeDocument/2006/relationships/hyperlink" Target="https://github.com/ray-project/tutorial/blob/master/exercises/exercise11-TensorFlow.ipynb" TargetMode="External"/><Relationship Id="rId1" Type="http://schemas.openxmlformats.org/officeDocument/2006/relationships/slideLayout" Target="../slideLayouts/slideLayout2.xml"/><Relationship Id="rId4" Type="http://schemas.openxmlformats.org/officeDocument/2006/relationships/hyperlink" Target="https://github.com/ray-project/tutorial/blob/08f4f01fc3e918c997c971f7b2421551f054c851/exercises/colab01-03.ipynb#L604"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ray.io/en/latest/index.html" TargetMode="External"/><Relationship Id="rId2" Type="http://schemas.openxmlformats.org/officeDocument/2006/relationships/hyperlink" Target="https://www.ray.io/" TargetMode="External"/><Relationship Id="rId1" Type="http://schemas.openxmlformats.org/officeDocument/2006/relationships/slideLayout" Target="../slideLayouts/slideLayout2.xml"/><Relationship Id="rId4" Type="http://schemas.openxmlformats.org/officeDocument/2006/relationships/hyperlink" Target="https://github.com/ray-project/ray-educational-material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raysummit.anyscale.com/speakers" TargetMode="External"/><Relationship Id="rId2" Type="http://schemas.openxmlformats.org/officeDocument/2006/relationships/hyperlink" Target="https://www.anyscale.co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diegoandradecanosa/Cesga2023Courses/tree/main/tf_dist/TF/007"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hyperopt.github.io/hyperopt/" TargetMode="External"/><Relationship Id="rId3" Type="http://schemas.openxmlformats.org/officeDocument/2006/relationships/hyperlink" Target="https://autokeras.com/" TargetMode="External"/><Relationship Id="rId7" Type="http://schemas.openxmlformats.org/officeDocument/2006/relationships/hyperlink" Target="https://spark.apache.org/mllib/" TargetMode="External"/><Relationship Id="rId2" Type="http://schemas.openxmlformats.org/officeDocument/2006/relationships/hyperlink" Target="https://github.com/ludwig-ai/ludwig" TargetMode="External"/><Relationship Id="rId1" Type="http://schemas.openxmlformats.org/officeDocument/2006/relationships/slideLayout" Target="../slideLayouts/slideLayout2.xml"/><Relationship Id="rId6" Type="http://schemas.openxmlformats.org/officeDocument/2006/relationships/hyperlink" Target="https://docs.ray.io/en/master/tune/index.html" TargetMode="External"/><Relationship Id="rId5" Type="http://schemas.openxmlformats.org/officeDocument/2006/relationships/hyperlink" Target="https://automl.github.io/auto-sklearn/master/" TargetMode="External"/><Relationship Id="rId4" Type="http://schemas.openxmlformats.org/officeDocument/2006/relationships/hyperlink" Target="https://github.com/automl/Auto-PyTorch"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3" Type="http://schemas.openxmlformats.org/officeDocument/2006/relationships/hyperlink" Target="https://docs.ray.io/en/latest/ray-air/getting-started.html"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docs.ray.io/en/latest/ray-air/key-concepts.html#air-key-concept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hyperlink" Target="https://docs.ray.io/en/latest/ray-air/preprocessors.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docs.ray.io/en/latest/train/train.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github.com/diegoandradecanosa/Cesga2023Courses/tree/main/tf_dist/TF/007"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docs.ray.io/en/latest/cluster/vms/user-guides/community/slurm.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docs.ray.io/en/latest/cluster/vms/user-guides/community/slurm.html"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github.com/diegoandradecanosa/Cesga2023Courses/tree/main/tf_dist/TF/007"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automl.org/wp-content/uploads/2019/05/AutoML_Book.pdf"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docs.ray.io/en/latest/tune/key-concepts.html"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s://docs.ray.io/en/latest/tune/api/suggestion.html#tune-search-alg"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docs.ray.io/en/latest/tune/key-concepts.html"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docs.ray.io/en/latest/tune/key-concepts.html"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C1814D-3668-1C1A-9758-83F644FD3DD5}"/>
              </a:ext>
            </a:extLst>
          </p:cNvPr>
          <p:cNvSpPr>
            <a:spLocks noGrp="1"/>
          </p:cNvSpPr>
          <p:nvPr>
            <p:ph type="ctrTitle"/>
          </p:nvPr>
        </p:nvSpPr>
        <p:spPr/>
        <p:txBody>
          <a:bodyPr/>
          <a:lstStyle/>
          <a:p>
            <a:r>
              <a:rPr lang="es-ES_tradnl" dirty="0" err="1"/>
              <a:t>AutoML</a:t>
            </a:r>
            <a:r>
              <a:rPr lang="es-ES_tradnl" dirty="0"/>
              <a:t> con Ray y </a:t>
            </a:r>
            <a:r>
              <a:rPr lang="es-ES_tradnl" dirty="0" err="1"/>
              <a:t>TensorFlow</a:t>
            </a:r>
            <a:endParaRPr lang="es-ES_tradnl" dirty="0"/>
          </a:p>
        </p:txBody>
      </p:sp>
      <p:sp>
        <p:nvSpPr>
          <p:cNvPr id="3" name="Subtítulo 2">
            <a:extLst>
              <a:ext uri="{FF2B5EF4-FFF2-40B4-BE49-F238E27FC236}">
                <a16:creationId xmlns:a16="http://schemas.microsoft.com/office/drawing/2014/main" id="{6085A5CE-F19F-5E8B-AAC2-ADD8C7E2414B}"/>
              </a:ext>
            </a:extLst>
          </p:cNvPr>
          <p:cNvSpPr>
            <a:spLocks noGrp="1"/>
          </p:cNvSpPr>
          <p:nvPr>
            <p:ph type="subTitle" idx="1"/>
          </p:nvPr>
        </p:nvSpPr>
        <p:spPr/>
        <p:txBody>
          <a:bodyPr/>
          <a:lstStyle/>
          <a:p>
            <a:r>
              <a:rPr lang="en-US" dirty="0"/>
              <a:t>Diego Andrade </a:t>
            </a:r>
            <a:r>
              <a:rPr lang="en-US" dirty="0" err="1"/>
              <a:t>Canosa</a:t>
            </a:r>
            <a:endParaRPr lang="en-US" dirty="0"/>
          </a:p>
          <a:p>
            <a:r>
              <a:rPr lang="en-US" dirty="0"/>
              <a:t>Roberto López Castro</a:t>
            </a:r>
          </a:p>
        </p:txBody>
      </p:sp>
    </p:spTree>
    <p:extLst>
      <p:ext uri="{BB962C8B-B14F-4D97-AF65-F5344CB8AC3E}">
        <p14:creationId xmlns:p14="http://schemas.microsoft.com/office/powerpoint/2010/main" val="1830898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76E5D8-EA67-9022-201A-3A529BE9ED97}"/>
              </a:ext>
            </a:extLst>
          </p:cNvPr>
          <p:cNvSpPr>
            <a:spLocks noGrp="1"/>
          </p:cNvSpPr>
          <p:nvPr>
            <p:ph type="title"/>
          </p:nvPr>
        </p:nvSpPr>
        <p:spPr/>
        <p:txBody>
          <a:bodyPr/>
          <a:lstStyle/>
          <a:p>
            <a:r>
              <a:rPr lang="es-ES" dirty="0"/>
              <a:t>HPO: </a:t>
            </a:r>
            <a:r>
              <a:rPr lang="es-ES" dirty="0" err="1"/>
              <a:t>Hyperparameter</a:t>
            </a:r>
            <a:r>
              <a:rPr lang="es-ES" dirty="0"/>
              <a:t> </a:t>
            </a:r>
            <a:r>
              <a:rPr lang="es-ES" dirty="0" err="1"/>
              <a:t>Optimization</a:t>
            </a:r>
            <a:endParaRPr lang="es-ES" dirty="0"/>
          </a:p>
        </p:txBody>
      </p:sp>
      <p:sp>
        <p:nvSpPr>
          <p:cNvPr id="3" name="Marcador de contenido 2">
            <a:extLst>
              <a:ext uri="{FF2B5EF4-FFF2-40B4-BE49-F238E27FC236}">
                <a16:creationId xmlns:a16="http://schemas.microsoft.com/office/drawing/2014/main" id="{F7EF2083-2ABE-D231-28CD-FE9D470BFB37}"/>
              </a:ext>
            </a:extLst>
          </p:cNvPr>
          <p:cNvSpPr>
            <a:spLocks noGrp="1"/>
          </p:cNvSpPr>
          <p:nvPr>
            <p:ph idx="1"/>
          </p:nvPr>
        </p:nvSpPr>
        <p:spPr/>
        <p:txBody>
          <a:bodyPr vert="horz" lIns="91440" tIns="45720" rIns="91440" bIns="45720" rtlCol="0" anchor="t">
            <a:normAutofit lnSpcReduction="10000"/>
          </a:bodyPr>
          <a:lstStyle/>
          <a:p>
            <a:r>
              <a:rPr lang="es-ES" dirty="0"/>
              <a:t>Es una disciplina que consiste en hacer varios entrenamientos sucesivos hasta dar con la combinación de </a:t>
            </a:r>
            <a:r>
              <a:rPr lang="es-ES" dirty="0" err="1"/>
              <a:t>hiperparámetros</a:t>
            </a:r>
            <a:r>
              <a:rPr lang="es-ES" dirty="0"/>
              <a:t> que genera la mejor solución. Ejemplos de parámetros configurables son:</a:t>
            </a:r>
          </a:p>
          <a:p>
            <a:pPr lvl="1"/>
            <a:r>
              <a:rPr lang="es-ES" dirty="0"/>
              <a:t>Learning </a:t>
            </a:r>
            <a:r>
              <a:rPr lang="es-ES" dirty="0" err="1"/>
              <a:t>Rate</a:t>
            </a:r>
            <a:endParaRPr lang="es-ES" dirty="0"/>
          </a:p>
          <a:p>
            <a:pPr lvl="1"/>
            <a:r>
              <a:rPr lang="es-ES" dirty="0"/>
              <a:t>Tamaño de </a:t>
            </a:r>
            <a:r>
              <a:rPr lang="es-ES" dirty="0" err="1"/>
              <a:t>Batch</a:t>
            </a:r>
            <a:endParaRPr lang="es-ES" dirty="0"/>
          </a:p>
          <a:p>
            <a:pPr lvl="1"/>
            <a:r>
              <a:rPr lang="es-ES" dirty="0"/>
              <a:t>Número de </a:t>
            </a:r>
            <a:r>
              <a:rPr lang="es-ES" dirty="0" err="1"/>
              <a:t>Epochs</a:t>
            </a:r>
            <a:endParaRPr lang="es-ES" dirty="0"/>
          </a:p>
          <a:p>
            <a:pPr lvl="1"/>
            <a:r>
              <a:rPr lang="es-ES" dirty="0"/>
              <a:t>En algunos modelos:</a:t>
            </a:r>
          </a:p>
          <a:p>
            <a:pPr lvl="2"/>
            <a:r>
              <a:rPr lang="es-ES" dirty="0"/>
              <a:t>Número de capas ocultas</a:t>
            </a:r>
          </a:p>
          <a:p>
            <a:pPr lvl="2"/>
            <a:r>
              <a:rPr lang="es-ES" dirty="0"/>
              <a:t>Número de capas totalmente conectadas</a:t>
            </a:r>
          </a:p>
          <a:p>
            <a:pPr lvl="2"/>
            <a:r>
              <a:rPr lang="es-ES" dirty="0"/>
              <a:t>Número de filtros</a:t>
            </a:r>
          </a:p>
          <a:p>
            <a:pPr lvl="2"/>
            <a:r>
              <a:rPr lang="es-ES" dirty="0"/>
              <a:t>Tamaño de los filtros (</a:t>
            </a:r>
            <a:r>
              <a:rPr lang="es-ES" dirty="0" err="1"/>
              <a:t>e.g</a:t>
            </a:r>
            <a:r>
              <a:rPr lang="es-ES" dirty="0"/>
              <a:t>., 3x3, 5x5, …)</a:t>
            </a:r>
          </a:p>
        </p:txBody>
      </p:sp>
    </p:spTree>
    <p:extLst>
      <p:ext uri="{BB962C8B-B14F-4D97-AF65-F5344CB8AC3E}">
        <p14:creationId xmlns:p14="http://schemas.microsoft.com/office/powerpoint/2010/main" val="17185646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BE7F12-49ED-A35B-14B4-CD28E2BC8BDD}"/>
              </a:ext>
            </a:extLst>
          </p:cNvPr>
          <p:cNvSpPr>
            <a:spLocks noGrp="1"/>
          </p:cNvSpPr>
          <p:nvPr>
            <p:ph type="title"/>
          </p:nvPr>
        </p:nvSpPr>
        <p:spPr/>
        <p:txBody>
          <a:bodyPr/>
          <a:lstStyle/>
          <a:p>
            <a:r>
              <a:rPr lang="es-ES_tradnl" dirty="0"/>
              <a:t>Ray Tune: Características adicionales</a:t>
            </a:r>
          </a:p>
        </p:txBody>
      </p:sp>
      <p:sp>
        <p:nvSpPr>
          <p:cNvPr id="3" name="Marcador de contenido 2">
            <a:extLst>
              <a:ext uri="{FF2B5EF4-FFF2-40B4-BE49-F238E27FC236}">
                <a16:creationId xmlns:a16="http://schemas.microsoft.com/office/drawing/2014/main" id="{F7855EA7-5A65-7092-481C-E51AADF00A35}"/>
              </a:ext>
            </a:extLst>
          </p:cNvPr>
          <p:cNvSpPr>
            <a:spLocks noGrp="1"/>
          </p:cNvSpPr>
          <p:nvPr>
            <p:ph idx="1"/>
          </p:nvPr>
        </p:nvSpPr>
        <p:spPr/>
        <p:txBody>
          <a:bodyPr>
            <a:normAutofit fontScale="92500" lnSpcReduction="20000"/>
          </a:bodyPr>
          <a:lstStyle/>
          <a:p>
            <a:r>
              <a:rPr lang="es-ES_tradnl" dirty="0" err="1"/>
              <a:t>Logging</a:t>
            </a:r>
            <a:r>
              <a:rPr lang="es-ES_tradnl" dirty="0"/>
              <a:t>: por defecto, Tune almacena registros de todas sus ejecuciones en formatos </a:t>
            </a:r>
            <a:r>
              <a:rPr lang="es-ES_tradnl" dirty="0" err="1"/>
              <a:t>TensorBoard</a:t>
            </a:r>
            <a:r>
              <a:rPr lang="es-ES_tradnl" dirty="0"/>
              <a:t>, CSV y JSON</a:t>
            </a:r>
          </a:p>
          <a:p>
            <a:pPr lvl="1"/>
            <a:r>
              <a:rPr lang="es-ES_tradnl" dirty="0"/>
              <a:t>Permite también personalizar la información generada a muy bajo nivel</a:t>
            </a:r>
          </a:p>
          <a:p>
            <a:pPr marL="0" indent="0">
              <a:buNone/>
            </a:pPr>
            <a:r>
              <a:rPr lang="es-ES_tradnl" dirty="0">
                <a:hlinkClick r:id="rId2"/>
              </a:rPr>
              <a:t>https://docs.ray.io/en/latest/tune/tutorials/tune-output.html</a:t>
            </a:r>
            <a:endParaRPr lang="es-ES_tradnl" dirty="0"/>
          </a:p>
          <a:p>
            <a:pPr marL="457200" lvl="1" indent="0">
              <a:buNone/>
            </a:pPr>
            <a:endParaRPr lang="es-ES_tradnl" dirty="0"/>
          </a:p>
          <a:p>
            <a:r>
              <a:rPr lang="es-ES_tradnl" dirty="0" err="1"/>
              <a:t>Checkpointing</a:t>
            </a:r>
            <a:r>
              <a:rPr lang="es-ES_tradnl" dirty="0"/>
              <a:t>: Se pueden almacenar puntos intermedios (</a:t>
            </a:r>
            <a:r>
              <a:rPr lang="es-ES_tradnl" i="1" dirty="0" err="1"/>
              <a:t>checkpoints</a:t>
            </a:r>
            <a:r>
              <a:rPr lang="es-ES_tradnl" dirty="0"/>
              <a:t>) de la ejecución de Tune (</a:t>
            </a:r>
            <a:r>
              <a:rPr lang="es-ES_tradnl" i="1" dirty="0" err="1"/>
              <a:t>session.get_checkpoint</a:t>
            </a:r>
            <a:r>
              <a:rPr lang="es-ES_tradnl" dirty="0"/>
              <a:t>)</a:t>
            </a:r>
          </a:p>
          <a:p>
            <a:pPr lvl="1"/>
            <a:r>
              <a:rPr lang="es-ES_tradnl" dirty="0"/>
              <a:t>A través de este mecanismo, también podemos implementar un mecanismo de tolerancia a fallos, por el cual la ejecución continúa ante un fallo en un punto intermedio</a:t>
            </a:r>
          </a:p>
          <a:p>
            <a:pPr marL="0" indent="0">
              <a:buNone/>
            </a:pPr>
            <a:endParaRPr lang="es-ES_tradnl" dirty="0"/>
          </a:p>
          <a:p>
            <a:pPr marL="0" indent="0">
              <a:buNone/>
            </a:pPr>
            <a:r>
              <a:rPr lang="es-ES_tradnl" sz="2400" dirty="0">
                <a:hlinkClick r:id="rId3"/>
              </a:rPr>
              <a:t>https://docs.ray.io/en/latest/tune/tutorials/tune-trial-checkpoints.html</a:t>
            </a:r>
            <a:endParaRPr lang="es-ES_tradnl" sz="2400" dirty="0"/>
          </a:p>
          <a:p>
            <a:pPr marL="0" indent="0">
              <a:buNone/>
            </a:pPr>
            <a:r>
              <a:rPr lang="es-ES_tradnl" sz="2400" dirty="0">
                <a:hlinkClick r:id="rId4"/>
              </a:rPr>
              <a:t>https://docs.ray.io/en/latest/tune/tutorials/tune-fault-tolerance.html</a:t>
            </a:r>
            <a:endParaRPr lang="es-ES_tradnl" sz="2400" dirty="0"/>
          </a:p>
          <a:p>
            <a:pPr marL="0" indent="0">
              <a:buNone/>
            </a:pPr>
            <a:endParaRPr lang="es-ES_tradnl" sz="2400" dirty="0"/>
          </a:p>
          <a:p>
            <a:pPr marL="0" indent="0">
              <a:buNone/>
            </a:pPr>
            <a:endParaRPr lang="es-ES_tradnl" dirty="0"/>
          </a:p>
        </p:txBody>
      </p:sp>
    </p:spTree>
    <p:extLst>
      <p:ext uri="{BB962C8B-B14F-4D97-AF65-F5344CB8AC3E}">
        <p14:creationId xmlns:p14="http://schemas.microsoft.com/office/powerpoint/2010/main" val="149596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A9CD89-32B1-4D73-A18E-2EB4771961EF}"/>
              </a:ext>
            </a:extLst>
          </p:cNvPr>
          <p:cNvSpPr>
            <a:spLocks noGrp="1"/>
          </p:cNvSpPr>
          <p:nvPr>
            <p:ph type="title"/>
          </p:nvPr>
        </p:nvSpPr>
        <p:spPr/>
        <p:txBody>
          <a:bodyPr/>
          <a:lstStyle/>
          <a:p>
            <a:r>
              <a:rPr lang="es-ES" dirty="0"/>
              <a:t>Ejercicio</a:t>
            </a:r>
          </a:p>
        </p:txBody>
      </p:sp>
      <p:sp>
        <p:nvSpPr>
          <p:cNvPr id="3" name="Marcador de contenido 2">
            <a:extLst>
              <a:ext uri="{FF2B5EF4-FFF2-40B4-BE49-F238E27FC236}">
                <a16:creationId xmlns:a16="http://schemas.microsoft.com/office/drawing/2014/main" id="{DD5B4D8B-DD3B-3173-1D7D-03741D31E713}"/>
              </a:ext>
            </a:extLst>
          </p:cNvPr>
          <p:cNvSpPr>
            <a:spLocks noGrp="1"/>
          </p:cNvSpPr>
          <p:nvPr>
            <p:ph idx="1"/>
          </p:nvPr>
        </p:nvSpPr>
        <p:spPr/>
        <p:txBody>
          <a:bodyPr vert="horz" lIns="91440" tIns="45720" rIns="91440" bIns="45720" rtlCol="0" anchor="t">
            <a:normAutofit/>
          </a:bodyPr>
          <a:lstStyle/>
          <a:p>
            <a:r>
              <a:rPr lang="es-ES" baseline="30000" dirty="0">
                <a:solidFill>
                  <a:srgbClr val="8E58B6"/>
                </a:solidFill>
              </a:rPr>
              <a:t>https://github.com/diegoandradecanosa/Cesga2023Courses/tree/main/tf_dist/TF/008</a:t>
            </a:r>
            <a:r>
              <a:rPr lang="es-ES" u="sng" baseline="30000" dirty="0">
                <a:solidFill>
                  <a:srgbClr val="8E58B6"/>
                </a:solidFill>
              </a:rPr>
              <a:t>/</a:t>
            </a:r>
            <a:endParaRPr lang="es-ES" dirty="0"/>
          </a:p>
        </p:txBody>
      </p:sp>
    </p:spTree>
    <p:extLst>
      <p:ext uri="{BB962C8B-B14F-4D97-AF65-F5344CB8AC3E}">
        <p14:creationId xmlns:p14="http://schemas.microsoft.com/office/powerpoint/2010/main" val="11102540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3E4594-BCC4-BF40-D857-C0B28324A4C4}"/>
              </a:ext>
            </a:extLst>
          </p:cNvPr>
          <p:cNvSpPr>
            <a:spLocks noGrp="1"/>
          </p:cNvSpPr>
          <p:nvPr>
            <p:ph type="title"/>
          </p:nvPr>
        </p:nvSpPr>
        <p:spPr/>
        <p:txBody>
          <a:bodyPr/>
          <a:lstStyle/>
          <a:p>
            <a:r>
              <a:rPr lang="es-ES" dirty="0"/>
              <a:t>Tareas propuestas</a:t>
            </a:r>
          </a:p>
        </p:txBody>
      </p:sp>
      <p:sp>
        <p:nvSpPr>
          <p:cNvPr id="3" name="Marcador de contenido 2">
            <a:extLst>
              <a:ext uri="{FF2B5EF4-FFF2-40B4-BE49-F238E27FC236}">
                <a16:creationId xmlns:a16="http://schemas.microsoft.com/office/drawing/2014/main" id="{2521021D-1B24-2B84-6C8E-C8780AC05C6C}"/>
              </a:ext>
            </a:extLst>
          </p:cNvPr>
          <p:cNvSpPr>
            <a:spLocks noGrp="1"/>
          </p:cNvSpPr>
          <p:nvPr>
            <p:ph idx="1"/>
          </p:nvPr>
        </p:nvSpPr>
        <p:spPr/>
        <p:txBody>
          <a:bodyPr vert="horz" lIns="91440" tIns="45720" rIns="91440" bIns="45720" rtlCol="0" anchor="t">
            <a:normAutofit fontScale="92500"/>
          </a:bodyPr>
          <a:lstStyle/>
          <a:p>
            <a:r>
              <a:rPr lang="es-ES" dirty="0"/>
              <a:t>Experimentar con el impacto que pueden tener otros </a:t>
            </a:r>
            <a:r>
              <a:rPr lang="es-ES" dirty="0" err="1"/>
              <a:t>schedulers</a:t>
            </a:r>
            <a:r>
              <a:rPr lang="es-ES" dirty="0"/>
              <a:t> (</a:t>
            </a:r>
            <a:r>
              <a:rPr lang="es-ES" b="1" dirty="0" err="1">
                <a:latin typeface="Victor Mono"/>
              </a:rPr>
              <a:t>AsyncHyperBandScheduler</a:t>
            </a:r>
            <a:r>
              <a:rPr lang="es-ES" b="1" dirty="0">
                <a:latin typeface="Victor Mono"/>
              </a:rPr>
              <a:t> </a:t>
            </a:r>
            <a:r>
              <a:rPr lang="es-ES" dirty="0">
                <a:latin typeface="Georgia"/>
              </a:rPr>
              <a:t>en el ejemplo</a:t>
            </a:r>
            <a:r>
              <a:rPr lang="es-ES" b="1" dirty="0">
                <a:latin typeface="Victor Mono"/>
              </a:rPr>
              <a:t>)</a:t>
            </a:r>
            <a:endParaRPr lang="es-ES" b="1" dirty="0" err="1"/>
          </a:p>
          <a:p>
            <a:r>
              <a:rPr lang="es-ES" dirty="0">
                <a:solidFill>
                  <a:srgbClr val="000000"/>
                </a:solidFill>
                <a:latin typeface="Georgia"/>
              </a:rPr>
              <a:t>Experimentar con otros algoritmos de búsqueda (pista: ver parámetros </a:t>
            </a:r>
            <a:r>
              <a:rPr lang="es-ES" dirty="0" err="1">
                <a:solidFill>
                  <a:srgbClr val="000000"/>
                </a:solidFill>
                <a:latin typeface="Consolas"/>
              </a:rPr>
              <a:t>TuneConfig</a:t>
            </a:r>
            <a:r>
              <a:rPr lang="es-ES" dirty="0">
                <a:solidFill>
                  <a:srgbClr val="000000"/>
                </a:solidFill>
                <a:latin typeface="Consolas"/>
              </a:rPr>
              <a:t>)</a:t>
            </a:r>
            <a:endParaRPr lang="es-ES" sz="1100" dirty="0">
              <a:solidFill>
                <a:srgbClr val="F6F6F4"/>
              </a:solidFill>
              <a:latin typeface="Victor Mono"/>
            </a:endParaRPr>
          </a:p>
          <a:p>
            <a:r>
              <a:rPr lang="es-ES" dirty="0"/>
              <a:t>Experimentar con otros </a:t>
            </a:r>
            <a:r>
              <a:rPr lang="es-ES" err="1"/>
              <a:t>budgets</a:t>
            </a:r>
            <a:endParaRPr lang="es-ES" dirty="0"/>
          </a:p>
          <a:p>
            <a:endParaRPr lang="es-ES" dirty="0"/>
          </a:p>
          <a:p>
            <a:r>
              <a:rPr lang="es-ES" dirty="0"/>
              <a:t>¿Conclusiones? ¿Cómo afecta cada uno de los parámetros anteriores al resultado final?¿Siempre se llega a la misma "mejor configuración de </a:t>
            </a:r>
            <a:r>
              <a:rPr lang="es-ES" dirty="0" err="1"/>
              <a:t>hiperparámetros</a:t>
            </a:r>
            <a:r>
              <a:rPr lang="es-ES" dirty="0"/>
              <a:t>"?¿Cuál es el algoritmo que ha llegado a la mejor configuración en el menor tiempo para un mismo </a:t>
            </a:r>
            <a:r>
              <a:rPr lang="es-ES" dirty="0" err="1"/>
              <a:t>budget</a:t>
            </a:r>
            <a:r>
              <a:rPr lang="es-ES" dirty="0"/>
              <a:t>?</a:t>
            </a:r>
          </a:p>
        </p:txBody>
      </p:sp>
    </p:spTree>
    <p:extLst>
      <p:ext uri="{BB962C8B-B14F-4D97-AF65-F5344CB8AC3E}">
        <p14:creationId xmlns:p14="http://schemas.microsoft.com/office/powerpoint/2010/main" val="11831933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A9CD89-32B1-4D73-A18E-2EB4771961EF}"/>
              </a:ext>
            </a:extLst>
          </p:cNvPr>
          <p:cNvSpPr>
            <a:spLocks noGrp="1"/>
          </p:cNvSpPr>
          <p:nvPr>
            <p:ph type="title"/>
          </p:nvPr>
        </p:nvSpPr>
        <p:spPr/>
        <p:txBody>
          <a:bodyPr/>
          <a:lstStyle/>
          <a:p>
            <a:r>
              <a:rPr lang="es-ES" dirty="0"/>
              <a:t>Ejercicio</a:t>
            </a:r>
          </a:p>
        </p:txBody>
      </p:sp>
      <p:sp>
        <p:nvSpPr>
          <p:cNvPr id="3" name="Marcador de contenido 2">
            <a:extLst>
              <a:ext uri="{FF2B5EF4-FFF2-40B4-BE49-F238E27FC236}">
                <a16:creationId xmlns:a16="http://schemas.microsoft.com/office/drawing/2014/main" id="{DD5B4D8B-DD3B-3173-1D7D-03741D31E713}"/>
              </a:ext>
            </a:extLst>
          </p:cNvPr>
          <p:cNvSpPr>
            <a:spLocks noGrp="1"/>
          </p:cNvSpPr>
          <p:nvPr>
            <p:ph idx="1"/>
          </p:nvPr>
        </p:nvSpPr>
        <p:spPr/>
        <p:txBody>
          <a:bodyPr vert="horz" lIns="91440" tIns="45720" rIns="91440" bIns="45720" rtlCol="0" anchor="t">
            <a:normAutofit/>
          </a:bodyPr>
          <a:lstStyle/>
          <a:p>
            <a:r>
              <a:rPr lang="es-ES" baseline="30000" dirty="0">
                <a:solidFill>
                  <a:srgbClr val="8E58B6"/>
                </a:solidFill>
              </a:rPr>
              <a:t>https://github.com/diegoandradecanosa/Cesga2023Courses/tree/main/tf_dist/TF/009</a:t>
            </a:r>
            <a:r>
              <a:rPr lang="es-ES" u="sng" baseline="30000" dirty="0">
                <a:solidFill>
                  <a:srgbClr val="8E58B6"/>
                </a:solidFill>
              </a:rPr>
              <a:t>/</a:t>
            </a:r>
            <a:endParaRPr lang="es-ES" dirty="0"/>
          </a:p>
        </p:txBody>
      </p:sp>
    </p:spTree>
    <p:extLst>
      <p:ext uri="{BB962C8B-B14F-4D97-AF65-F5344CB8AC3E}">
        <p14:creationId xmlns:p14="http://schemas.microsoft.com/office/powerpoint/2010/main" val="35097302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3FC0080-B151-128F-4E9A-18E26605942B}"/>
              </a:ext>
            </a:extLst>
          </p:cNvPr>
          <p:cNvSpPr>
            <a:spLocks noGrp="1"/>
          </p:cNvSpPr>
          <p:nvPr>
            <p:ph type="title"/>
          </p:nvPr>
        </p:nvSpPr>
        <p:spPr/>
        <p:txBody>
          <a:bodyPr/>
          <a:lstStyle/>
          <a:p>
            <a:r>
              <a:rPr lang="es-ES_tradnl" dirty="0"/>
              <a:t>Otras herramientas </a:t>
            </a:r>
            <a:r>
              <a:rPr lang="es-ES_tradnl" dirty="0" err="1"/>
              <a:t>AutoML</a:t>
            </a:r>
            <a:endParaRPr lang="es-ES_tradnl" dirty="0"/>
          </a:p>
        </p:txBody>
      </p:sp>
    </p:spTree>
    <p:extLst>
      <p:ext uri="{BB962C8B-B14F-4D97-AF65-F5344CB8AC3E}">
        <p14:creationId xmlns:p14="http://schemas.microsoft.com/office/powerpoint/2010/main" val="13793063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BBDCB1-0A1E-98E8-E7CF-E7E216EB9FB2}"/>
              </a:ext>
            </a:extLst>
          </p:cNvPr>
          <p:cNvSpPr>
            <a:spLocks noGrp="1"/>
          </p:cNvSpPr>
          <p:nvPr>
            <p:ph type="title"/>
          </p:nvPr>
        </p:nvSpPr>
        <p:spPr/>
        <p:txBody>
          <a:bodyPr/>
          <a:lstStyle/>
          <a:p>
            <a:r>
              <a:rPr lang="es-ES"/>
              <a:t>Ejemplos de herramientas: Ludwig</a:t>
            </a:r>
          </a:p>
        </p:txBody>
      </p:sp>
      <p:sp>
        <p:nvSpPr>
          <p:cNvPr id="3" name="Marcador de contenido 2">
            <a:extLst>
              <a:ext uri="{FF2B5EF4-FFF2-40B4-BE49-F238E27FC236}">
                <a16:creationId xmlns:a16="http://schemas.microsoft.com/office/drawing/2014/main" id="{8A5718C8-C619-1794-FF2F-CFD51A6C1689}"/>
              </a:ext>
            </a:extLst>
          </p:cNvPr>
          <p:cNvSpPr>
            <a:spLocks noGrp="1"/>
          </p:cNvSpPr>
          <p:nvPr>
            <p:ph idx="1"/>
          </p:nvPr>
        </p:nvSpPr>
        <p:spPr>
          <a:xfrm>
            <a:off x="838200" y="1825625"/>
            <a:ext cx="10515600" cy="4425885"/>
          </a:xfrm>
        </p:spPr>
        <p:txBody>
          <a:bodyPr>
            <a:normAutofit/>
          </a:bodyPr>
          <a:lstStyle/>
          <a:p>
            <a:r>
              <a:rPr lang="es-ES" dirty="0"/>
              <a:t>Ludwig </a:t>
            </a:r>
            <a:r>
              <a:rPr lang="es-ES" dirty="0" err="1"/>
              <a:t>AutoML</a:t>
            </a:r>
            <a:r>
              <a:rPr lang="es-ES" dirty="0"/>
              <a:t> usa</a:t>
            </a:r>
          </a:p>
          <a:p>
            <a:pPr lvl="1"/>
            <a:r>
              <a:rPr lang="es-ES" dirty="0"/>
              <a:t>Un conjunto de datos</a:t>
            </a:r>
          </a:p>
          <a:p>
            <a:pPr lvl="1"/>
            <a:r>
              <a:rPr lang="es-ES" dirty="0"/>
              <a:t>Una columna objetivo</a:t>
            </a:r>
          </a:p>
          <a:p>
            <a:pPr lvl="1"/>
            <a:r>
              <a:rPr lang="es-ES" dirty="0"/>
              <a:t>Un presupuesto (</a:t>
            </a:r>
            <a:r>
              <a:rPr lang="es-ES" i="1" dirty="0"/>
              <a:t>Budget) </a:t>
            </a:r>
            <a:r>
              <a:rPr lang="es-ES" dirty="0"/>
              <a:t>temporal</a:t>
            </a:r>
          </a:p>
          <a:p>
            <a:r>
              <a:rPr lang="es-ES" dirty="0"/>
              <a:t>Devuelve un modelo entrenado</a:t>
            </a:r>
          </a:p>
          <a:p>
            <a:endParaRPr lang="es-ES" dirty="0">
              <a:hlinkClick r:id="rId2"/>
            </a:endParaRPr>
          </a:p>
          <a:p>
            <a:r>
              <a:rPr lang="es-ES" dirty="0">
                <a:hlinkClick r:id="rId2"/>
              </a:rPr>
              <a:t>https://ludwig.ai/latest/</a:t>
            </a:r>
            <a:endParaRPr lang="es-ES" dirty="0"/>
          </a:p>
          <a:p>
            <a:endParaRPr lang="es-ES" dirty="0"/>
          </a:p>
        </p:txBody>
      </p:sp>
    </p:spTree>
    <p:extLst>
      <p:ext uri="{BB962C8B-B14F-4D97-AF65-F5344CB8AC3E}">
        <p14:creationId xmlns:p14="http://schemas.microsoft.com/office/powerpoint/2010/main" val="2446905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86CDDC-273B-7609-33FE-C06E5EEE24B8}"/>
              </a:ext>
            </a:extLst>
          </p:cNvPr>
          <p:cNvSpPr>
            <a:spLocks noGrp="1"/>
          </p:cNvSpPr>
          <p:nvPr>
            <p:ph type="title"/>
          </p:nvPr>
        </p:nvSpPr>
        <p:spPr/>
        <p:txBody>
          <a:bodyPr/>
          <a:lstStyle/>
          <a:p>
            <a:r>
              <a:rPr lang="es-ES_tradnl" dirty="0"/>
              <a:t>Entrada: fichero </a:t>
            </a:r>
            <a:r>
              <a:rPr lang="es-ES_tradnl" dirty="0" err="1"/>
              <a:t>config</a:t>
            </a:r>
            <a:r>
              <a:rPr lang="es-ES_tradnl" dirty="0"/>
              <a:t> </a:t>
            </a:r>
            <a:r>
              <a:rPr lang="es-ES_tradnl" dirty="0" err="1"/>
              <a:t>yaml</a:t>
            </a:r>
            <a:endParaRPr lang="es-ES_tradnl" dirty="0"/>
          </a:p>
        </p:txBody>
      </p:sp>
      <p:pic>
        <p:nvPicPr>
          <p:cNvPr id="4" name="Marcador de contenido 3">
            <a:extLst>
              <a:ext uri="{FF2B5EF4-FFF2-40B4-BE49-F238E27FC236}">
                <a16:creationId xmlns:a16="http://schemas.microsoft.com/office/drawing/2014/main" id="{14B8A3BF-CBCD-E4B5-F697-D7605D25A968}"/>
              </a:ext>
            </a:extLst>
          </p:cNvPr>
          <p:cNvPicPr>
            <a:picLocks noGrp="1" noChangeAspect="1"/>
          </p:cNvPicPr>
          <p:nvPr>
            <p:ph idx="1"/>
          </p:nvPr>
        </p:nvPicPr>
        <p:blipFill>
          <a:blip r:embed="rId2"/>
          <a:stretch>
            <a:fillRect/>
          </a:stretch>
        </p:blipFill>
        <p:spPr>
          <a:xfrm>
            <a:off x="4652734" y="1825625"/>
            <a:ext cx="2886531" cy="4351338"/>
          </a:xfrm>
          <a:prstGeom prst="rect">
            <a:avLst/>
          </a:prstGeom>
        </p:spPr>
      </p:pic>
    </p:spTree>
    <p:extLst>
      <p:ext uri="{BB962C8B-B14F-4D97-AF65-F5344CB8AC3E}">
        <p14:creationId xmlns:p14="http://schemas.microsoft.com/office/powerpoint/2010/main" val="20815554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7ADCE9-1050-1E4B-7846-51E79E0834F0}"/>
              </a:ext>
            </a:extLst>
          </p:cNvPr>
          <p:cNvSpPr>
            <a:spLocks noGrp="1"/>
          </p:cNvSpPr>
          <p:nvPr>
            <p:ph type="title"/>
          </p:nvPr>
        </p:nvSpPr>
        <p:spPr/>
        <p:txBody>
          <a:bodyPr/>
          <a:lstStyle/>
          <a:p>
            <a:r>
              <a:rPr lang="es-ES_tradnl" dirty="0" err="1"/>
              <a:t>Command</a:t>
            </a:r>
            <a:r>
              <a:rPr lang="es-ES_tradnl" dirty="0"/>
              <a:t>-Line Interface</a:t>
            </a:r>
          </a:p>
        </p:txBody>
      </p:sp>
      <p:pic>
        <p:nvPicPr>
          <p:cNvPr id="4" name="Marcador de contenido 3">
            <a:extLst>
              <a:ext uri="{FF2B5EF4-FFF2-40B4-BE49-F238E27FC236}">
                <a16:creationId xmlns:a16="http://schemas.microsoft.com/office/drawing/2014/main" id="{B9804B7B-A11D-5F1A-EACD-92220415C594}"/>
              </a:ext>
            </a:extLst>
          </p:cNvPr>
          <p:cNvPicPr>
            <a:picLocks noGrp="1" noChangeAspect="1"/>
          </p:cNvPicPr>
          <p:nvPr>
            <p:ph idx="1"/>
          </p:nvPr>
        </p:nvPicPr>
        <p:blipFill>
          <a:blip r:embed="rId2"/>
          <a:stretch>
            <a:fillRect/>
          </a:stretch>
        </p:blipFill>
        <p:spPr>
          <a:xfrm>
            <a:off x="838200" y="3408636"/>
            <a:ext cx="10515600" cy="1185315"/>
          </a:xfrm>
          <a:prstGeom prst="rect">
            <a:avLst/>
          </a:prstGeom>
        </p:spPr>
      </p:pic>
    </p:spTree>
    <p:extLst>
      <p:ext uri="{BB962C8B-B14F-4D97-AF65-F5344CB8AC3E}">
        <p14:creationId xmlns:p14="http://schemas.microsoft.com/office/powerpoint/2010/main" val="2965221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E086B-C307-9BB8-243B-0EC900FFC51C}"/>
              </a:ext>
            </a:extLst>
          </p:cNvPr>
          <p:cNvSpPr>
            <a:spLocks noGrp="1"/>
          </p:cNvSpPr>
          <p:nvPr>
            <p:ph type="title"/>
          </p:nvPr>
        </p:nvSpPr>
        <p:spPr/>
        <p:txBody>
          <a:bodyPr/>
          <a:lstStyle/>
          <a:p>
            <a:r>
              <a:rPr lang="es-ES_tradnl" dirty="0"/>
              <a:t>Otras características</a:t>
            </a:r>
          </a:p>
        </p:txBody>
      </p:sp>
      <p:sp>
        <p:nvSpPr>
          <p:cNvPr id="3" name="Marcador de contenido 2">
            <a:extLst>
              <a:ext uri="{FF2B5EF4-FFF2-40B4-BE49-F238E27FC236}">
                <a16:creationId xmlns:a16="http://schemas.microsoft.com/office/drawing/2014/main" id="{D7365F7E-00B4-2142-FABB-1306DFFE8484}"/>
              </a:ext>
            </a:extLst>
          </p:cNvPr>
          <p:cNvSpPr>
            <a:spLocks noGrp="1"/>
          </p:cNvSpPr>
          <p:nvPr>
            <p:ph idx="1"/>
          </p:nvPr>
        </p:nvSpPr>
        <p:spPr/>
        <p:txBody>
          <a:bodyPr/>
          <a:lstStyle/>
          <a:p>
            <a:r>
              <a:rPr lang="es-ES_tradnl" dirty="0"/>
              <a:t>También proporciona un API Python para poder invocar a Ludwig desde scripts Python</a:t>
            </a:r>
          </a:p>
          <a:p>
            <a:r>
              <a:rPr lang="es-ES_tradnl" dirty="0"/>
              <a:t>Soporte para entornos distribuidos (multi-nodo, multi-</a:t>
            </a:r>
            <a:r>
              <a:rPr lang="es-ES_tradnl" dirty="0" err="1"/>
              <a:t>gpu</a:t>
            </a:r>
            <a:r>
              <a:rPr lang="es-ES_tradnl" dirty="0"/>
              <a:t>)</a:t>
            </a:r>
          </a:p>
          <a:p>
            <a:r>
              <a:rPr lang="es-ES_tradnl" dirty="0"/>
              <a:t>Posibilidad de crear servidores de inferencia</a:t>
            </a:r>
          </a:p>
          <a:p>
            <a:r>
              <a:rPr lang="es-ES_tradnl" dirty="0"/>
              <a:t>Ejecutar procesos de HPO nativamente (en Ludwig) o en combinación con Ray Tune</a:t>
            </a:r>
          </a:p>
        </p:txBody>
      </p:sp>
    </p:spTree>
    <p:extLst>
      <p:ext uri="{BB962C8B-B14F-4D97-AF65-F5344CB8AC3E}">
        <p14:creationId xmlns:p14="http://schemas.microsoft.com/office/powerpoint/2010/main" val="13997225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g">
            <a:extLst>
              <a:ext uri="{FF2B5EF4-FFF2-40B4-BE49-F238E27FC236}">
                <a16:creationId xmlns:a16="http://schemas.microsoft.com/office/drawing/2014/main" id="{C30D79AA-6759-8F54-9FCD-0A33523D5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615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341B9C-9544-5E15-8FFC-E4C7D4C89E37}"/>
              </a:ext>
            </a:extLst>
          </p:cNvPr>
          <p:cNvSpPr>
            <a:spLocks noGrp="1"/>
          </p:cNvSpPr>
          <p:nvPr>
            <p:ph type="title"/>
          </p:nvPr>
        </p:nvSpPr>
        <p:spPr/>
        <p:txBody>
          <a:bodyPr/>
          <a:lstStyle/>
          <a:p>
            <a:r>
              <a:rPr lang="es-ES"/>
              <a:t>HPO: </a:t>
            </a:r>
            <a:r>
              <a:rPr lang="es-ES" err="1"/>
              <a:t>Hyperparameters</a:t>
            </a:r>
            <a:r>
              <a:rPr lang="es-ES"/>
              <a:t> </a:t>
            </a:r>
            <a:r>
              <a:rPr lang="es-ES" err="1"/>
              <a:t>Optimization</a:t>
            </a:r>
            <a:endParaRPr lang="es-ES"/>
          </a:p>
        </p:txBody>
      </p:sp>
      <p:sp>
        <p:nvSpPr>
          <p:cNvPr id="3" name="Marcador de contenido 2">
            <a:extLst>
              <a:ext uri="{FF2B5EF4-FFF2-40B4-BE49-F238E27FC236}">
                <a16:creationId xmlns:a16="http://schemas.microsoft.com/office/drawing/2014/main" id="{BCF87C63-EB8A-4166-B365-B61F89E6CE64}"/>
              </a:ext>
            </a:extLst>
          </p:cNvPr>
          <p:cNvSpPr>
            <a:spLocks noGrp="1"/>
          </p:cNvSpPr>
          <p:nvPr>
            <p:ph idx="1"/>
          </p:nvPr>
        </p:nvSpPr>
        <p:spPr/>
        <p:txBody>
          <a:bodyPr vert="horz" lIns="91440" tIns="45720" rIns="91440" bIns="45720" rtlCol="0" anchor="t">
            <a:normAutofit fontScale="85000" lnSpcReduction="20000"/>
          </a:bodyPr>
          <a:lstStyle/>
          <a:p>
            <a:r>
              <a:rPr lang="es-ES" dirty="0"/>
              <a:t>La función que tratamos de minimizar normalmente es la precisión de la red resultante (no siempre. </a:t>
            </a:r>
            <a:r>
              <a:rPr lang="es-ES" dirty="0" err="1"/>
              <a:t>E.g</a:t>
            </a:r>
            <a:r>
              <a:rPr lang="es-ES" dirty="0"/>
              <a:t>., tiempo, consumo de energía, ...)</a:t>
            </a:r>
          </a:p>
          <a:p>
            <a:r>
              <a:rPr lang="es-ES" dirty="0"/>
              <a:t>Estrategias de exploración del espacio de búsqueda:</a:t>
            </a:r>
          </a:p>
          <a:p>
            <a:pPr lvl="1"/>
            <a:r>
              <a:rPr lang="es-ES" dirty="0"/>
              <a:t>Búsqueda en anchura (</a:t>
            </a:r>
            <a:r>
              <a:rPr lang="es-ES" dirty="0" err="1"/>
              <a:t>grid</a:t>
            </a:r>
            <a:r>
              <a:rPr lang="es-ES" dirty="0"/>
              <a:t>)</a:t>
            </a:r>
          </a:p>
          <a:p>
            <a:pPr lvl="1"/>
            <a:r>
              <a:rPr lang="es-ES" dirty="0"/>
              <a:t>Métodos de optimización Bayesiana</a:t>
            </a:r>
          </a:p>
          <a:p>
            <a:pPr lvl="1"/>
            <a:r>
              <a:rPr lang="es-ES" dirty="0"/>
              <a:t>Búsqueda aleatoria</a:t>
            </a:r>
          </a:p>
          <a:p>
            <a:pPr lvl="1"/>
            <a:r>
              <a:rPr lang="es-ES" dirty="0"/>
              <a:t>Búsqueda genética</a:t>
            </a:r>
          </a:p>
          <a:p>
            <a:pPr lvl="1"/>
            <a:r>
              <a:rPr lang="es-ES" b="1" dirty="0"/>
              <a:t>Búsqueda manual</a:t>
            </a:r>
          </a:p>
          <a:p>
            <a:r>
              <a:rPr lang="es-ES" dirty="0"/>
              <a:t>Posible optimizaciones</a:t>
            </a:r>
            <a:endParaRPr lang="es-ES"/>
          </a:p>
          <a:p>
            <a:pPr lvl="1"/>
            <a:r>
              <a:rPr lang="es-ES" dirty="0"/>
              <a:t>Acotar el espacio de búsqueda inicial con un entrenamiento inicial de pocas </a:t>
            </a:r>
            <a:r>
              <a:rPr lang="es-ES" dirty="0" err="1"/>
              <a:t>epochs</a:t>
            </a:r>
            <a:r>
              <a:rPr lang="es-ES" dirty="0"/>
              <a:t> (</a:t>
            </a:r>
            <a:r>
              <a:rPr lang="es-ES" i="1" dirty="0" err="1"/>
              <a:t>early</a:t>
            </a:r>
            <a:r>
              <a:rPr lang="es-ES" i="1" dirty="0"/>
              <a:t> </a:t>
            </a:r>
            <a:r>
              <a:rPr lang="es-ES" i="1" dirty="0" err="1"/>
              <a:t>stopping</a:t>
            </a:r>
            <a:r>
              <a:rPr lang="es-ES" dirty="0"/>
              <a:t>)</a:t>
            </a:r>
          </a:p>
          <a:p>
            <a:pPr lvl="2"/>
            <a:r>
              <a:rPr lang="es-ES" dirty="0"/>
              <a:t>Solo las combinaciones de </a:t>
            </a:r>
            <a:r>
              <a:rPr lang="es-ES" dirty="0" err="1"/>
              <a:t>hiperparámetros</a:t>
            </a:r>
            <a:r>
              <a:rPr lang="es-ES" dirty="0"/>
              <a:t> más aptas sobreviven a las sucesivas etapas</a:t>
            </a:r>
          </a:p>
          <a:p>
            <a:pPr lvl="2"/>
            <a:r>
              <a:rPr lang="es-ES" dirty="0"/>
              <a:t>También se puede entrenar todas las </a:t>
            </a:r>
            <a:r>
              <a:rPr lang="es-ES" dirty="0" err="1"/>
              <a:t>epochs</a:t>
            </a:r>
            <a:r>
              <a:rPr lang="es-ES" dirty="0"/>
              <a:t> pero con menos datos</a:t>
            </a:r>
          </a:p>
          <a:p>
            <a:pPr lvl="1"/>
            <a:r>
              <a:rPr lang="es-ES" dirty="0"/>
              <a:t>Podar el espacio de búsqueda inicial mediante heurísticas, manteniendo solo las mejores combinaciones </a:t>
            </a:r>
          </a:p>
        </p:txBody>
      </p:sp>
    </p:spTree>
    <p:extLst>
      <p:ext uri="{BB962C8B-B14F-4D97-AF65-F5344CB8AC3E}">
        <p14:creationId xmlns:p14="http://schemas.microsoft.com/office/powerpoint/2010/main" val="38436992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BBDCB1-0A1E-98E8-E7CF-E7E216EB9FB2}"/>
              </a:ext>
            </a:extLst>
          </p:cNvPr>
          <p:cNvSpPr>
            <a:spLocks noGrp="1"/>
          </p:cNvSpPr>
          <p:nvPr>
            <p:ph type="title"/>
          </p:nvPr>
        </p:nvSpPr>
        <p:spPr/>
        <p:txBody>
          <a:bodyPr/>
          <a:lstStyle/>
          <a:p>
            <a:r>
              <a:rPr lang="es-ES"/>
              <a:t>Ejemplos de herramientas: Ludwig</a:t>
            </a:r>
          </a:p>
        </p:txBody>
      </p:sp>
      <p:sp>
        <p:nvSpPr>
          <p:cNvPr id="6" name="CuadroTexto 5">
            <a:extLst>
              <a:ext uri="{FF2B5EF4-FFF2-40B4-BE49-F238E27FC236}">
                <a16:creationId xmlns:a16="http://schemas.microsoft.com/office/drawing/2014/main" id="{011154AB-C58A-71F8-1332-4755EF1735F0}"/>
              </a:ext>
            </a:extLst>
          </p:cNvPr>
          <p:cNvSpPr txBox="1"/>
          <p:nvPr/>
        </p:nvSpPr>
        <p:spPr>
          <a:xfrm>
            <a:off x="1367328" y="1690688"/>
            <a:ext cx="9058542" cy="467820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1400" b="0" err="1">
                <a:solidFill>
                  <a:srgbClr val="C586C0"/>
                </a:solidFill>
                <a:effectLst/>
                <a:latin typeface="Consolas" panose="020B0609020204030204" pitchFamily="49" charset="0"/>
              </a:rPr>
              <a:t>import</a:t>
            </a:r>
            <a:r>
              <a:rPr lang="es-ES" sz="1400" b="0">
                <a:solidFill>
                  <a:srgbClr val="D4D4D4"/>
                </a:solidFill>
                <a:effectLst/>
                <a:latin typeface="Consolas" panose="020B0609020204030204" pitchFamily="49" charset="0"/>
              </a:rPr>
              <a:t> </a:t>
            </a:r>
            <a:r>
              <a:rPr lang="es-ES" sz="1400" b="0" err="1">
                <a:solidFill>
                  <a:srgbClr val="D4D4D4"/>
                </a:solidFill>
                <a:effectLst/>
                <a:latin typeface="Consolas" panose="020B0609020204030204" pitchFamily="49" charset="0"/>
              </a:rPr>
              <a:t>logging</a:t>
            </a:r>
            <a:endParaRPr lang="es-ES" sz="1400" b="0">
              <a:solidFill>
                <a:srgbClr val="D4D4D4"/>
              </a:solidFill>
              <a:effectLst/>
              <a:latin typeface="Consolas" panose="020B0609020204030204" pitchFamily="49" charset="0"/>
            </a:endParaRPr>
          </a:p>
          <a:p>
            <a:r>
              <a:rPr lang="es-ES" sz="1400" b="0" err="1">
                <a:solidFill>
                  <a:srgbClr val="C586C0"/>
                </a:solidFill>
                <a:effectLst/>
                <a:latin typeface="Consolas" panose="020B0609020204030204" pitchFamily="49" charset="0"/>
              </a:rPr>
              <a:t>import</a:t>
            </a:r>
            <a:r>
              <a:rPr lang="es-ES" sz="1400" b="0">
                <a:solidFill>
                  <a:srgbClr val="D4D4D4"/>
                </a:solidFill>
                <a:effectLst/>
                <a:latin typeface="Consolas" panose="020B0609020204030204" pitchFamily="49" charset="0"/>
              </a:rPr>
              <a:t> </a:t>
            </a:r>
            <a:r>
              <a:rPr lang="es-ES" sz="1400" b="0" err="1">
                <a:solidFill>
                  <a:srgbClr val="D4D4D4"/>
                </a:solidFill>
                <a:effectLst/>
                <a:latin typeface="Consolas" panose="020B0609020204030204" pitchFamily="49" charset="0"/>
              </a:rPr>
              <a:t>pprint</a:t>
            </a:r>
            <a:endParaRPr lang="es-ES" sz="1400" b="0">
              <a:solidFill>
                <a:srgbClr val="D4D4D4"/>
              </a:solidFill>
              <a:effectLst/>
              <a:latin typeface="Consolas" panose="020B0609020204030204" pitchFamily="49" charset="0"/>
            </a:endParaRPr>
          </a:p>
          <a:p>
            <a:br>
              <a:rPr lang="es-ES" sz="1400" b="0">
                <a:solidFill>
                  <a:srgbClr val="D4D4D4"/>
                </a:solidFill>
                <a:effectLst/>
                <a:latin typeface="Consolas" panose="020B0609020204030204" pitchFamily="49" charset="0"/>
              </a:rPr>
            </a:br>
            <a:r>
              <a:rPr lang="es-ES" sz="1400" b="0" err="1">
                <a:solidFill>
                  <a:srgbClr val="C586C0"/>
                </a:solidFill>
                <a:effectLst/>
                <a:latin typeface="Consolas" panose="020B0609020204030204" pitchFamily="49" charset="0"/>
              </a:rPr>
              <a:t>from</a:t>
            </a:r>
            <a:r>
              <a:rPr lang="es-ES" sz="1400" b="0">
                <a:solidFill>
                  <a:srgbClr val="D4D4D4"/>
                </a:solidFill>
                <a:effectLst/>
                <a:latin typeface="Consolas" panose="020B0609020204030204" pitchFamily="49" charset="0"/>
              </a:rPr>
              <a:t> </a:t>
            </a:r>
            <a:r>
              <a:rPr lang="es-ES" sz="1400" b="0" err="1">
                <a:solidFill>
                  <a:srgbClr val="D4D4D4"/>
                </a:solidFill>
                <a:effectLst/>
                <a:latin typeface="Consolas" panose="020B0609020204030204" pitchFamily="49" charset="0"/>
              </a:rPr>
              <a:t>ludwig.automl</a:t>
            </a:r>
            <a:r>
              <a:rPr lang="es-ES" sz="1400" b="0">
                <a:solidFill>
                  <a:srgbClr val="D4D4D4"/>
                </a:solidFill>
                <a:effectLst/>
                <a:latin typeface="Consolas" panose="020B0609020204030204" pitchFamily="49" charset="0"/>
              </a:rPr>
              <a:t> </a:t>
            </a:r>
            <a:r>
              <a:rPr lang="es-ES" sz="1400" b="0" err="1">
                <a:solidFill>
                  <a:srgbClr val="C586C0"/>
                </a:solidFill>
                <a:effectLst/>
                <a:latin typeface="Consolas" panose="020B0609020204030204" pitchFamily="49" charset="0"/>
              </a:rPr>
              <a:t>import</a:t>
            </a:r>
            <a:r>
              <a:rPr lang="es-ES" sz="1400" b="0">
                <a:solidFill>
                  <a:srgbClr val="D4D4D4"/>
                </a:solidFill>
                <a:effectLst/>
                <a:latin typeface="Consolas" panose="020B0609020204030204" pitchFamily="49" charset="0"/>
              </a:rPr>
              <a:t> </a:t>
            </a:r>
            <a:r>
              <a:rPr lang="es-ES" sz="1400" b="0" err="1">
                <a:solidFill>
                  <a:srgbClr val="D4D4D4"/>
                </a:solidFill>
                <a:effectLst/>
                <a:latin typeface="Consolas" panose="020B0609020204030204" pitchFamily="49" charset="0"/>
              </a:rPr>
              <a:t>auto_train</a:t>
            </a:r>
            <a:endParaRPr lang="es-ES" sz="1400" b="0">
              <a:solidFill>
                <a:srgbClr val="D4D4D4"/>
              </a:solidFill>
              <a:effectLst/>
              <a:latin typeface="Consolas" panose="020B0609020204030204" pitchFamily="49" charset="0"/>
            </a:endParaRPr>
          </a:p>
          <a:p>
            <a:r>
              <a:rPr lang="es-ES" sz="1400" b="0" err="1">
                <a:solidFill>
                  <a:srgbClr val="C586C0"/>
                </a:solidFill>
                <a:effectLst/>
                <a:latin typeface="Consolas" panose="020B0609020204030204" pitchFamily="49" charset="0"/>
              </a:rPr>
              <a:t>from</a:t>
            </a:r>
            <a:r>
              <a:rPr lang="es-ES" sz="1400" b="0">
                <a:solidFill>
                  <a:srgbClr val="D4D4D4"/>
                </a:solidFill>
                <a:effectLst/>
                <a:latin typeface="Consolas" panose="020B0609020204030204" pitchFamily="49" charset="0"/>
              </a:rPr>
              <a:t> </a:t>
            </a:r>
            <a:r>
              <a:rPr lang="es-ES" sz="1400" b="0" err="1">
                <a:solidFill>
                  <a:srgbClr val="D4D4D4"/>
                </a:solidFill>
                <a:effectLst/>
                <a:latin typeface="Consolas" panose="020B0609020204030204" pitchFamily="49" charset="0"/>
              </a:rPr>
              <a:t>ludwig.datasets</a:t>
            </a:r>
            <a:r>
              <a:rPr lang="es-ES" sz="1400" b="0">
                <a:solidFill>
                  <a:srgbClr val="D4D4D4"/>
                </a:solidFill>
                <a:effectLst/>
                <a:latin typeface="Consolas" panose="020B0609020204030204" pitchFamily="49" charset="0"/>
              </a:rPr>
              <a:t> </a:t>
            </a:r>
            <a:r>
              <a:rPr lang="es-ES" sz="1400" b="0" err="1">
                <a:solidFill>
                  <a:srgbClr val="C586C0"/>
                </a:solidFill>
                <a:effectLst/>
                <a:latin typeface="Consolas" panose="020B0609020204030204" pitchFamily="49" charset="0"/>
              </a:rPr>
              <a:t>import</a:t>
            </a:r>
            <a:r>
              <a:rPr lang="es-ES" sz="1400" b="0">
                <a:solidFill>
                  <a:srgbClr val="D4D4D4"/>
                </a:solidFill>
                <a:effectLst/>
                <a:latin typeface="Consolas" panose="020B0609020204030204" pitchFamily="49" charset="0"/>
              </a:rPr>
              <a:t> </a:t>
            </a:r>
            <a:r>
              <a:rPr lang="es-ES" sz="1400" b="0" err="1">
                <a:solidFill>
                  <a:srgbClr val="D4D4D4"/>
                </a:solidFill>
                <a:effectLst/>
                <a:latin typeface="Consolas" panose="020B0609020204030204" pitchFamily="49" charset="0"/>
              </a:rPr>
              <a:t>mushroom_edibility</a:t>
            </a:r>
            <a:endParaRPr lang="es-ES" sz="1400" b="0">
              <a:solidFill>
                <a:srgbClr val="D4D4D4"/>
              </a:solidFill>
              <a:effectLst/>
              <a:latin typeface="Consolas" panose="020B0609020204030204" pitchFamily="49" charset="0"/>
            </a:endParaRPr>
          </a:p>
          <a:p>
            <a:r>
              <a:rPr lang="es-ES" sz="1400" b="0" err="1">
                <a:solidFill>
                  <a:srgbClr val="C586C0"/>
                </a:solidFill>
                <a:effectLst/>
                <a:latin typeface="Consolas" panose="020B0609020204030204" pitchFamily="49" charset="0"/>
              </a:rPr>
              <a:t>from</a:t>
            </a:r>
            <a:r>
              <a:rPr lang="es-ES" sz="1400" b="0">
                <a:solidFill>
                  <a:srgbClr val="D4D4D4"/>
                </a:solidFill>
                <a:effectLst/>
                <a:latin typeface="Consolas" panose="020B0609020204030204" pitchFamily="49" charset="0"/>
              </a:rPr>
              <a:t> </a:t>
            </a:r>
            <a:r>
              <a:rPr lang="es-ES" sz="1400" b="0" err="1">
                <a:solidFill>
                  <a:srgbClr val="D4D4D4"/>
                </a:solidFill>
                <a:effectLst/>
                <a:latin typeface="Consolas" panose="020B0609020204030204" pitchFamily="49" charset="0"/>
              </a:rPr>
              <a:t>ludwig.utils.dataset_utils</a:t>
            </a:r>
            <a:r>
              <a:rPr lang="es-ES" sz="1400" b="0">
                <a:solidFill>
                  <a:srgbClr val="D4D4D4"/>
                </a:solidFill>
                <a:effectLst/>
                <a:latin typeface="Consolas" panose="020B0609020204030204" pitchFamily="49" charset="0"/>
              </a:rPr>
              <a:t> </a:t>
            </a:r>
            <a:r>
              <a:rPr lang="es-ES" sz="1400" b="0" err="1">
                <a:solidFill>
                  <a:srgbClr val="C586C0"/>
                </a:solidFill>
                <a:effectLst/>
                <a:latin typeface="Consolas" panose="020B0609020204030204" pitchFamily="49" charset="0"/>
              </a:rPr>
              <a:t>import</a:t>
            </a:r>
            <a:r>
              <a:rPr lang="es-ES" sz="1400" b="0">
                <a:solidFill>
                  <a:srgbClr val="D4D4D4"/>
                </a:solidFill>
                <a:effectLst/>
                <a:latin typeface="Consolas" panose="020B0609020204030204" pitchFamily="49" charset="0"/>
              </a:rPr>
              <a:t> </a:t>
            </a:r>
            <a:r>
              <a:rPr lang="es-ES" sz="1400" b="0" err="1">
                <a:solidFill>
                  <a:srgbClr val="D4D4D4"/>
                </a:solidFill>
                <a:effectLst/>
                <a:latin typeface="Consolas" panose="020B0609020204030204" pitchFamily="49" charset="0"/>
              </a:rPr>
              <a:t>get_repeatable_train_val_test_split</a:t>
            </a:r>
            <a:endParaRPr lang="es-ES" sz="1400" b="0">
              <a:solidFill>
                <a:srgbClr val="D4D4D4"/>
              </a:solidFill>
              <a:effectLst/>
              <a:latin typeface="Consolas" panose="020B0609020204030204" pitchFamily="49" charset="0"/>
            </a:endParaRPr>
          </a:p>
          <a:p>
            <a:br>
              <a:rPr lang="es-ES" sz="1400" b="0">
                <a:solidFill>
                  <a:srgbClr val="D4D4D4"/>
                </a:solidFill>
                <a:effectLst/>
                <a:latin typeface="Consolas" panose="020B0609020204030204" pitchFamily="49" charset="0"/>
              </a:rPr>
            </a:br>
            <a:r>
              <a:rPr lang="es-ES" sz="1400" b="0" err="1">
                <a:solidFill>
                  <a:srgbClr val="D4D4D4"/>
                </a:solidFill>
                <a:effectLst/>
                <a:latin typeface="Consolas" panose="020B0609020204030204" pitchFamily="49" charset="0"/>
              </a:rPr>
              <a:t>mushroom_df</a:t>
            </a:r>
            <a:r>
              <a:rPr lang="es-ES" sz="1400" b="0">
                <a:solidFill>
                  <a:srgbClr val="D4D4D4"/>
                </a:solidFill>
                <a:effectLst/>
                <a:latin typeface="Consolas" panose="020B0609020204030204" pitchFamily="49" charset="0"/>
              </a:rPr>
              <a:t> = </a:t>
            </a:r>
            <a:r>
              <a:rPr lang="es-ES" sz="1400" b="0" err="1">
                <a:solidFill>
                  <a:srgbClr val="D4D4D4"/>
                </a:solidFill>
                <a:effectLst/>
                <a:latin typeface="Consolas" panose="020B0609020204030204" pitchFamily="49" charset="0"/>
              </a:rPr>
              <a:t>mushroom_edibility.load</a:t>
            </a:r>
            <a:r>
              <a:rPr lang="es-ES" sz="1400" b="0">
                <a:solidFill>
                  <a:srgbClr val="D4D4D4"/>
                </a:solidFill>
                <a:effectLst/>
                <a:latin typeface="Consolas" panose="020B0609020204030204" pitchFamily="49" charset="0"/>
              </a:rPr>
              <a:t>()</a:t>
            </a:r>
          </a:p>
          <a:p>
            <a:r>
              <a:rPr lang="es-ES" sz="1400" b="0" err="1">
                <a:solidFill>
                  <a:srgbClr val="D4D4D4"/>
                </a:solidFill>
                <a:effectLst/>
                <a:latin typeface="Consolas" panose="020B0609020204030204" pitchFamily="49" charset="0"/>
              </a:rPr>
              <a:t>mushroom_edibility_df</a:t>
            </a:r>
            <a:r>
              <a:rPr lang="es-ES" sz="1400" b="0">
                <a:solidFill>
                  <a:srgbClr val="D4D4D4"/>
                </a:solidFill>
                <a:effectLst/>
                <a:latin typeface="Consolas" panose="020B0609020204030204" pitchFamily="49" charset="0"/>
              </a:rPr>
              <a:t> = </a:t>
            </a:r>
            <a:r>
              <a:rPr lang="es-ES" sz="1400" b="0" err="1">
                <a:solidFill>
                  <a:srgbClr val="D4D4D4"/>
                </a:solidFill>
                <a:effectLst/>
                <a:latin typeface="Consolas" panose="020B0609020204030204" pitchFamily="49" charset="0"/>
              </a:rPr>
              <a:t>get_repeatable_train_val_test_split</a:t>
            </a:r>
            <a:r>
              <a:rPr lang="es-ES" sz="1400" b="0">
                <a:solidFill>
                  <a:srgbClr val="D4D4D4"/>
                </a:solidFill>
                <a:effectLst/>
                <a:latin typeface="Consolas" panose="020B0609020204030204" pitchFamily="49" charset="0"/>
              </a:rPr>
              <a:t>(</a:t>
            </a:r>
            <a:r>
              <a:rPr lang="es-ES" sz="1400" b="0" err="1">
                <a:solidFill>
                  <a:srgbClr val="D4D4D4"/>
                </a:solidFill>
                <a:effectLst/>
                <a:latin typeface="Consolas" panose="020B0609020204030204" pitchFamily="49" charset="0"/>
              </a:rPr>
              <a:t>mushroom_df</a:t>
            </a:r>
            <a:r>
              <a:rPr lang="es-ES" sz="1400" b="0">
                <a:solidFill>
                  <a:srgbClr val="D4D4D4"/>
                </a:solidFill>
                <a:effectLst/>
                <a:latin typeface="Consolas" panose="020B0609020204030204" pitchFamily="49" charset="0"/>
              </a:rPr>
              <a:t>, </a:t>
            </a:r>
            <a:r>
              <a:rPr lang="es-ES" sz="1400" b="0">
                <a:solidFill>
                  <a:srgbClr val="CE9178"/>
                </a:solidFill>
                <a:effectLst/>
                <a:latin typeface="Consolas" panose="020B0609020204030204" pitchFamily="49" charset="0"/>
              </a:rPr>
              <a:t>'</a:t>
            </a:r>
            <a:r>
              <a:rPr lang="es-ES" sz="1400" b="0" err="1">
                <a:solidFill>
                  <a:srgbClr val="CE9178"/>
                </a:solidFill>
                <a:effectLst/>
                <a:latin typeface="Consolas" panose="020B0609020204030204" pitchFamily="49" charset="0"/>
              </a:rPr>
              <a:t>class</a:t>
            </a:r>
            <a:r>
              <a:rPr lang="es-ES" sz="1400" b="0">
                <a:solidFill>
                  <a:srgbClr val="CE9178"/>
                </a:solidFill>
                <a:effectLst/>
                <a:latin typeface="Consolas" panose="020B0609020204030204" pitchFamily="49" charset="0"/>
              </a:rPr>
              <a:t>'</a:t>
            </a:r>
            <a:r>
              <a:rPr lang="es-ES" sz="1400" b="0">
                <a:solidFill>
                  <a:srgbClr val="D4D4D4"/>
                </a:solidFill>
                <a:effectLst/>
                <a:latin typeface="Consolas" panose="020B0609020204030204" pitchFamily="49" charset="0"/>
              </a:rPr>
              <a:t>, </a:t>
            </a:r>
            <a:r>
              <a:rPr lang="es-ES" sz="1400" b="0" err="1">
                <a:solidFill>
                  <a:srgbClr val="9CDCFE"/>
                </a:solidFill>
                <a:effectLst/>
                <a:latin typeface="Consolas" panose="020B0609020204030204" pitchFamily="49" charset="0"/>
              </a:rPr>
              <a:t>random_seed</a:t>
            </a:r>
            <a:r>
              <a:rPr lang="es-ES" sz="1400" b="0">
                <a:solidFill>
                  <a:srgbClr val="D4D4D4"/>
                </a:solidFill>
                <a:effectLst/>
                <a:latin typeface="Consolas" panose="020B0609020204030204" pitchFamily="49" charset="0"/>
              </a:rPr>
              <a:t>=</a:t>
            </a:r>
            <a:r>
              <a:rPr lang="es-ES" sz="1400" b="0">
                <a:solidFill>
                  <a:srgbClr val="B5CEA8"/>
                </a:solidFill>
                <a:effectLst/>
                <a:latin typeface="Consolas" panose="020B0609020204030204" pitchFamily="49" charset="0"/>
              </a:rPr>
              <a:t>42</a:t>
            </a:r>
            <a:r>
              <a:rPr lang="es-ES" sz="1400" b="0">
                <a:solidFill>
                  <a:srgbClr val="D4D4D4"/>
                </a:solidFill>
                <a:effectLst/>
                <a:latin typeface="Consolas" panose="020B0609020204030204" pitchFamily="49" charset="0"/>
              </a:rPr>
              <a:t>)</a:t>
            </a:r>
          </a:p>
          <a:p>
            <a:br>
              <a:rPr lang="es-ES" sz="1400" b="0">
                <a:solidFill>
                  <a:srgbClr val="D4D4D4"/>
                </a:solidFill>
                <a:effectLst/>
                <a:latin typeface="Consolas" panose="020B0609020204030204" pitchFamily="49" charset="0"/>
              </a:rPr>
            </a:br>
            <a:r>
              <a:rPr lang="es-ES" sz="1400" b="0" err="1">
                <a:solidFill>
                  <a:srgbClr val="D4D4D4"/>
                </a:solidFill>
                <a:effectLst/>
                <a:latin typeface="Consolas" panose="020B0609020204030204" pitchFamily="49" charset="0"/>
              </a:rPr>
              <a:t>auto_train_results</a:t>
            </a:r>
            <a:r>
              <a:rPr lang="es-ES" sz="1400" b="0">
                <a:solidFill>
                  <a:srgbClr val="D4D4D4"/>
                </a:solidFill>
                <a:effectLst/>
                <a:latin typeface="Consolas" panose="020B0609020204030204" pitchFamily="49" charset="0"/>
              </a:rPr>
              <a:t> = </a:t>
            </a:r>
            <a:r>
              <a:rPr lang="es-ES" sz="1400" b="0" err="1">
                <a:solidFill>
                  <a:srgbClr val="D4D4D4"/>
                </a:solidFill>
                <a:effectLst/>
                <a:latin typeface="Consolas" panose="020B0609020204030204" pitchFamily="49" charset="0"/>
              </a:rPr>
              <a:t>auto_train</a:t>
            </a:r>
            <a:r>
              <a:rPr lang="es-ES" sz="1400" b="0">
                <a:solidFill>
                  <a:srgbClr val="D4D4D4"/>
                </a:solidFill>
                <a:effectLst/>
                <a:latin typeface="Consolas" panose="020B0609020204030204" pitchFamily="49" charset="0"/>
              </a:rPr>
              <a:t>(</a:t>
            </a:r>
          </a:p>
          <a:p>
            <a:r>
              <a:rPr lang="es-ES" sz="1400" b="0">
                <a:solidFill>
                  <a:srgbClr val="D4D4D4"/>
                </a:solidFill>
                <a:effectLst/>
                <a:latin typeface="Consolas" panose="020B0609020204030204" pitchFamily="49" charset="0"/>
              </a:rPr>
              <a:t>    </a:t>
            </a:r>
            <a:r>
              <a:rPr lang="es-ES" sz="1400" b="0" err="1">
                <a:solidFill>
                  <a:srgbClr val="9CDCFE"/>
                </a:solidFill>
                <a:effectLst/>
                <a:latin typeface="Consolas" panose="020B0609020204030204" pitchFamily="49" charset="0"/>
              </a:rPr>
              <a:t>dataset</a:t>
            </a:r>
            <a:r>
              <a:rPr lang="es-ES" sz="1400" b="0">
                <a:solidFill>
                  <a:srgbClr val="D4D4D4"/>
                </a:solidFill>
                <a:effectLst/>
                <a:latin typeface="Consolas" panose="020B0609020204030204" pitchFamily="49" charset="0"/>
              </a:rPr>
              <a:t>=</a:t>
            </a:r>
            <a:r>
              <a:rPr lang="es-ES" sz="1400" b="0" err="1">
                <a:solidFill>
                  <a:srgbClr val="D4D4D4"/>
                </a:solidFill>
                <a:effectLst/>
                <a:latin typeface="Consolas" panose="020B0609020204030204" pitchFamily="49" charset="0"/>
              </a:rPr>
              <a:t>mushroom_edibility_df</a:t>
            </a:r>
            <a:r>
              <a:rPr lang="es-ES" sz="1400" b="0">
                <a:solidFill>
                  <a:srgbClr val="D4D4D4"/>
                </a:solidFill>
                <a:effectLst/>
                <a:latin typeface="Consolas" panose="020B0609020204030204" pitchFamily="49" charset="0"/>
              </a:rPr>
              <a:t>,</a:t>
            </a:r>
          </a:p>
          <a:p>
            <a:r>
              <a:rPr lang="es-ES" sz="1400" b="0">
                <a:solidFill>
                  <a:srgbClr val="D4D4D4"/>
                </a:solidFill>
                <a:effectLst/>
                <a:latin typeface="Consolas" panose="020B0609020204030204" pitchFamily="49" charset="0"/>
              </a:rPr>
              <a:t>    </a:t>
            </a:r>
            <a:r>
              <a:rPr lang="es-ES" sz="1400" b="0">
                <a:solidFill>
                  <a:srgbClr val="9CDCFE"/>
                </a:solidFill>
                <a:effectLst/>
                <a:latin typeface="Consolas" panose="020B0609020204030204" pitchFamily="49" charset="0"/>
              </a:rPr>
              <a:t>target</a:t>
            </a:r>
            <a:r>
              <a:rPr lang="es-ES" sz="1400" b="0">
                <a:solidFill>
                  <a:srgbClr val="D4D4D4"/>
                </a:solidFill>
                <a:effectLst/>
                <a:latin typeface="Consolas" panose="020B0609020204030204" pitchFamily="49" charset="0"/>
              </a:rPr>
              <a:t>=</a:t>
            </a:r>
            <a:r>
              <a:rPr lang="es-ES" sz="1400" b="0">
                <a:solidFill>
                  <a:srgbClr val="CE9178"/>
                </a:solidFill>
                <a:effectLst/>
                <a:latin typeface="Consolas" panose="020B0609020204030204" pitchFamily="49" charset="0"/>
              </a:rPr>
              <a:t>'</a:t>
            </a:r>
            <a:r>
              <a:rPr lang="es-ES" sz="1400" b="0" err="1">
                <a:solidFill>
                  <a:srgbClr val="CE9178"/>
                </a:solidFill>
                <a:effectLst/>
                <a:latin typeface="Consolas" panose="020B0609020204030204" pitchFamily="49" charset="0"/>
              </a:rPr>
              <a:t>class</a:t>
            </a:r>
            <a:r>
              <a:rPr lang="es-ES" sz="1400" b="0">
                <a:solidFill>
                  <a:srgbClr val="CE9178"/>
                </a:solidFill>
                <a:effectLst/>
                <a:latin typeface="Consolas" panose="020B0609020204030204" pitchFamily="49" charset="0"/>
              </a:rPr>
              <a:t>'</a:t>
            </a:r>
            <a:r>
              <a:rPr lang="es-ES" sz="1400" b="0">
                <a:solidFill>
                  <a:srgbClr val="D4D4D4"/>
                </a:solidFill>
                <a:effectLst/>
                <a:latin typeface="Consolas" panose="020B0609020204030204" pitchFamily="49" charset="0"/>
              </a:rPr>
              <a:t>,</a:t>
            </a:r>
          </a:p>
          <a:p>
            <a:r>
              <a:rPr lang="es-ES" sz="1400" b="0">
                <a:solidFill>
                  <a:srgbClr val="D4D4D4"/>
                </a:solidFill>
                <a:effectLst/>
                <a:latin typeface="Consolas" panose="020B0609020204030204" pitchFamily="49" charset="0"/>
              </a:rPr>
              <a:t>    </a:t>
            </a:r>
            <a:r>
              <a:rPr lang="es-ES" sz="1400" b="0" err="1">
                <a:solidFill>
                  <a:srgbClr val="9CDCFE"/>
                </a:solidFill>
                <a:effectLst/>
                <a:latin typeface="Consolas" panose="020B0609020204030204" pitchFamily="49" charset="0"/>
              </a:rPr>
              <a:t>time_limit_s</a:t>
            </a:r>
            <a:r>
              <a:rPr lang="es-ES" sz="1400" b="0">
                <a:solidFill>
                  <a:srgbClr val="D4D4D4"/>
                </a:solidFill>
                <a:effectLst/>
                <a:latin typeface="Consolas" panose="020B0609020204030204" pitchFamily="49" charset="0"/>
              </a:rPr>
              <a:t>=</a:t>
            </a:r>
            <a:r>
              <a:rPr lang="es-ES" sz="1400" b="0">
                <a:solidFill>
                  <a:srgbClr val="B5CEA8"/>
                </a:solidFill>
                <a:effectLst/>
                <a:latin typeface="Consolas" panose="020B0609020204030204" pitchFamily="49" charset="0"/>
              </a:rPr>
              <a:t>7200</a:t>
            </a:r>
            <a:r>
              <a:rPr lang="es-ES" sz="1400" b="0">
                <a:solidFill>
                  <a:srgbClr val="D4D4D4"/>
                </a:solidFill>
                <a:effectLst/>
                <a:latin typeface="Consolas" panose="020B0609020204030204" pitchFamily="49" charset="0"/>
              </a:rPr>
              <a:t>,</a:t>
            </a:r>
          </a:p>
          <a:p>
            <a:r>
              <a:rPr lang="es-ES" sz="1400" b="0">
                <a:solidFill>
                  <a:srgbClr val="D4D4D4"/>
                </a:solidFill>
                <a:effectLst/>
                <a:latin typeface="Consolas" panose="020B0609020204030204" pitchFamily="49" charset="0"/>
              </a:rPr>
              <a:t>    </a:t>
            </a:r>
            <a:r>
              <a:rPr lang="es-ES" sz="1400" b="0" err="1">
                <a:solidFill>
                  <a:srgbClr val="9CDCFE"/>
                </a:solidFill>
                <a:effectLst/>
                <a:latin typeface="Consolas" panose="020B0609020204030204" pitchFamily="49" charset="0"/>
              </a:rPr>
              <a:t>tune_for_memory</a:t>
            </a:r>
            <a:r>
              <a:rPr lang="es-ES" sz="1400" b="0">
                <a:solidFill>
                  <a:srgbClr val="D4D4D4"/>
                </a:solidFill>
                <a:effectLst/>
                <a:latin typeface="Consolas" panose="020B0609020204030204" pitchFamily="49" charset="0"/>
              </a:rPr>
              <a:t>=</a:t>
            </a:r>
            <a:r>
              <a:rPr lang="es-ES" sz="1400" b="0">
                <a:solidFill>
                  <a:srgbClr val="569CD6"/>
                </a:solidFill>
                <a:effectLst/>
                <a:latin typeface="Consolas" panose="020B0609020204030204" pitchFamily="49" charset="0"/>
              </a:rPr>
              <a:t>False</a:t>
            </a:r>
            <a:r>
              <a:rPr lang="es-ES" sz="1400" b="0">
                <a:solidFill>
                  <a:srgbClr val="D4D4D4"/>
                </a:solidFill>
                <a:effectLst/>
                <a:latin typeface="Consolas" panose="020B0609020204030204" pitchFamily="49" charset="0"/>
              </a:rPr>
              <a:t>,</a:t>
            </a:r>
          </a:p>
          <a:p>
            <a:r>
              <a:rPr lang="es-ES" sz="1400" b="0">
                <a:solidFill>
                  <a:srgbClr val="D4D4D4"/>
                </a:solidFill>
                <a:effectLst/>
                <a:latin typeface="Consolas" panose="020B0609020204030204" pitchFamily="49" charset="0"/>
              </a:rPr>
              <a:t>    </a:t>
            </a:r>
            <a:r>
              <a:rPr lang="es-ES" sz="1400" b="0" err="1">
                <a:solidFill>
                  <a:srgbClr val="9CDCFE"/>
                </a:solidFill>
                <a:effectLst/>
                <a:latin typeface="Consolas" panose="020B0609020204030204" pitchFamily="49" charset="0"/>
              </a:rPr>
              <a:t>user_config</a:t>
            </a:r>
            <a:r>
              <a:rPr lang="es-ES" sz="1400" b="0">
                <a:solidFill>
                  <a:srgbClr val="D4D4D4"/>
                </a:solidFill>
                <a:effectLst/>
                <a:latin typeface="Consolas" panose="020B0609020204030204" pitchFamily="49" charset="0"/>
              </a:rPr>
              <a:t>={</a:t>
            </a:r>
            <a:r>
              <a:rPr lang="es-ES" sz="1400" b="0">
                <a:solidFill>
                  <a:srgbClr val="CE9178"/>
                </a:solidFill>
                <a:effectLst/>
                <a:latin typeface="Consolas" panose="020B0609020204030204" pitchFamily="49" charset="0"/>
              </a:rPr>
              <a:t>'</a:t>
            </a:r>
            <a:r>
              <a:rPr lang="es-ES" sz="1400" b="0" err="1">
                <a:solidFill>
                  <a:srgbClr val="CE9178"/>
                </a:solidFill>
                <a:effectLst/>
                <a:latin typeface="Consolas" panose="020B0609020204030204" pitchFamily="49" charset="0"/>
              </a:rPr>
              <a:t>preprocessing</a:t>
            </a:r>
            <a:r>
              <a:rPr lang="es-ES" sz="1400" b="0">
                <a:solidFill>
                  <a:srgbClr val="CE9178"/>
                </a:solidFill>
                <a:effectLst/>
                <a:latin typeface="Consolas" panose="020B0609020204030204" pitchFamily="49" charset="0"/>
              </a:rPr>
              <a:t>'</a:t>
            </a:r>
            <a:r>
              <a:rPr lang="es-ES" sz="1400" b="0">
                <a:solidFill>
                  <a:srgbClr val="D4D4D4"/>
                </a:solidFill>
                <a:effectLst/>
                <a:latin typeface="Consolas" panose="020B0609020204030204" pitchFamily="49" charset="0"/>
              </a:rPr>
              <a:t>: {</a:t>
            </a:r>
            <a:r>
              <a:rPr lang="es-ES" sz="1400" b="0">
                <a:solidFill>
                  <a:srgbClr val="CE9178"/>
                </a:solidFill>
                <a:effectLst/>
                <a:latin typeface="Consolas" panose="020B0609020204030204" pitchFamily="49" charset="0"/>
              </a:rPr>
              <a:t>'</a:t>
            </a:r>
            <a:r>
              <a:rPr lang="es-ES" sz="1400" b="0" err="1">
                <a:solidFill>
                  <a:srgbClr val="CE9178"/>
                </a:solidFill>
                <a:effectLst/>
                <a:latin typeface="Consolas" panose="020B0609020204030204" pitchFamily="49" charset="0"/>
              </a:rPr>
              <a:t>split</a:t>
            </a:r>
            <a:r>
              <a:rPr lang="es-ES" sz="1400" b="0">
                <a:solidFill>
                  <a:srgbClr val="CE9178"/>
                </a:solidFill>
                <a:effectLst/>
                <a:latin typeface="Consolas" panose="020B0609020204030204" pitchFamily="49" charset="0"/>
              </a:rPr>
              <a:t>'</a:t>
            </a:r>
            <a:r>
              <a:rPr lang="es-ES" sz="1400" b="0">
                <a:solidFill>
                  <a:srgbClr val="D4D4D4"/>
                </a:solidFill>
                <a:effectLst/>
                <a:latin typeface="Consolas" panose="020B0609020204030204" pitchFamily="49" charset="0"/>
              </a:rPr>
              <a:t>: {</a:t>
            </a:r>
            <a:r>
              <a:rPr lang="es-ES" sz="1400" b="0">
                <a:solidFill>
                  <a:srgbClr val="CE9178"/>
                </a:solidFill>
                <a:effectLst/>
                <a:latin typeface="Consolas" panose="020B0609020204030204" pitchFamily="49" charset="0"/>
              </a:rPr>
              <a:t>'</a:t>
            </a:r>
            <a:r>
              <a:rPr lang="es-ES" sz="1400" b="0" err="1">
                <a:solidFill>
                  <a:srgbClr val="CE9178"/>
                </a:solidFill>
                <a:effectLst/>
                <a:latin typeface="Consolas" panose="020B0609020204030204" pitchFamily="49" charset="0"/>
              </a:rPr>
              <a:t>column</a:t>
            </a:r>
            <a:r>
              <a:rPr lang="es-ES" sz="1400" b="0">
                <a:solidFill>
                  <a:srgbClr val="CE9178"/>
                </a:solidFill>
                <a:effectLst/>
                <a:latin typeface="Consolas" panose="020B0609020204030204" pitchFamily="49" charset="0"/>
              </a:rPr>
              <a:t>'</a:t>
            </a:r>
            <a:r>
              <a:rPr lang="es-ES" sz="1400" b="0">
                <a:solidFill>
                  <a:srgbClr val="D4D4D4"/>
                </a:solidFill>
                <a:effectLst/>
                <a:latin typeface="Consolas" panose="020B0609020204030204" pitchFamily="49" charset="0"/>
              </a:rPr>
              <a:t>: </a:t>
            </a:r>
            <a:r>
              <a:rPr lang="es-ES" sz="1400" b="0">
                <a:solidFill>
                  <a:srgbClr val="CE9178"/>
                </a:solidFill>
                <a:effectLst/>
                <a:latin typeface="Consolas" panose="020B0609020204030204" pitchFamily="49" charset="0"/>
              </a:rPr>
              <a:t>'</a:t>
            </a:r>
            <a:r>
              <a:rPr lang="es-ES" sz="1400" b="0" err="1">
                <a:solidFill>
                  <a:srgbClr val="CE9178"/>
                </a:solidFill>
                <a:effectLst/>
                <a:latin typeface="Consolas" panose="020B0609020204030204" pitchFamily="49" charset="0"/>
              </a:rPr>
              <a:t>split</a:t>
            </a:r>
            <a:r>
              <a:rPr lang="es-ES" sz="1400" b="0">
                <a:solidFill>
                  <a:srgbClr val="CE9178"/>
                </a:solidFill>
                <a:effectLst/>
                <a:latin typeface="Consolas" panose="020B0609020204030204" pitchFamily="49" charset="0"/>
              </a:rPr>
              <a:t>'</a:t>
            </a:r>
            <a:r>
              <a:rPr lang="es-ES" sz="1400" b="0">
                <a:solidFill>
                  <a:srgbClr val="D4D4D4"/>
                </a:solidFill>
                <a:effectLst/>
                <a:latin typeface="Consolas" panose="020B0609020204030204" pitchFamily="49" charset="0"/>
              </a:rPr>
              <a:t>, </a:t>
            </a:r>
            <a:r>
              <a:rPr lang="es-ES" sz="1400" b="0">
                <a:solidFill>
                  <a:srgbClr val="CE9178"/>
                </a:solidFill>
                <a:effectLst/>
                <a:latin typeface="Consolas" panose="020B0609020204030204" pitchFamily="49" charset="0"/>
              </a:rPr>
              <a:t>'</a:t>
            </a:r>
            <a:r>
              <a:rPr lang="es-ES" sz="1400" b="0" err="1">
                <a:solidFill>
                  <a:srgbClr val="CE9178"/>
                </a:solidFill>
                <a:effectLst/>
                <a:latin typeface="Consolas" panose="020B0609020204030204" pitchFamily="49" charset="0"/>
              </a:rPr>
              <a:t>type</a:t>
            </a:r>
            <a:r>
              <a:rPr lang="es-ES" sz="1400" b="0">
                <a:solidFill>
                  <a:srgbClr val="CE9178"/>
                </a:solidFill>
                <a:effectLst/>
                <a:latin typeface="Consolas" panose="020B0609020204030204" pitchFamily="49" charset="0"/>
              </a:rPr>
              <a:t>'</a:t>
            </a:r>
            <a:r>
              <a:rPr lang="es-ES" sz="1400" b="0">
                <a:solidFill>
                  <a:srgbClr val="D4D4D4"/>
                </a:solidFill>
                <a:effectLst/>
                <a:latin typeface="Consolas" panose="020B0609020204030204" pitchFamily="49" charset="0"/>
              </a:rPr>
              <a:t>: </a:t>
            </a:r>
            <a:r>
              <a:rPr lang="es-ES" sz="1400" b="0">
                <a:solidFill>
                  <a:srgbClr val="CE9178"/>
                </a:solidFill>
                <a:effectLst/>
                <a:latin typeface="Consolas" panose="020B0609020204030204" pitchFamily="49" charset="0"/>
              </a:rPr>
              <a:t>'</a:t>
            </a:r>
            <a:r>
              <a:rPr lang="es-ES" sz="1400" b="0" err="1">
                <a:solidFill>
                  <a:srgbClr val="CE9178"/>
                </a:solidFill>
                <a:effectLst/>
                <a:latin typeface="Consolas" panose="020B0609020204030204" pitchFamily="49" charset="0"/>
              </a:rPr>
              <a:t>fixed</a:t>
            </a:r>
            <a:r>
              <a:rPr lang="es-ES" sz="1400" b="0">
                <a:solidFill>
                  <a:srgbClr val="CE9178"/>
                </a:solidFill>
                <a:effectLst/>
                <a:latin typeface="Consolas" panose="020B0609020204030204" pitchFamily="49" charset="0"/>
              </a:rPr>
              <a:t>'</a:t>
            </a:r>
            <a:r>
              <a:rPr lang="es-ES" sz="1400" b="0">
                <a:solidFill>
                  <a:srgbClr val="D4D4D4"/>
                </a:solidFill>
                <a:effectLst/>
                <a:latin typeface="Consolas" panose="020B0609020204030204" pitchFamily="49" charset="0"/>
              </a:rPr>
              <a:t>}}},</a:t>
            </a:r>
          </a:p>
          <a:p>
            <a:r>
              <a:rPr lang="es-ES" sz="1400" b="0">
                <a:solidFill>
                  <a:srgbClr val="D4D4D4"/>
                </a:solidFill>
                <a:effectLst/>
                <a:latin typeface="Consolas" panose="020B0609020204030204" pitchFamily="49" charset="0"/>
              </a:rPr>
              <a:t>)</a:t>
            </a:r>
          </a:p>
          <a:p>
            <a:br>
              <a:rPr lang="es-ES" sz="1400" b="0">
                <a:solidFill>
                  <a:srgbClr val="D4D4D4"/>
                </a:solidFill>
                <a:effectLst/>
                <a:latin typeface="Consolas" panose="020B0609020204030204" pitchFamily="49" charset="0"/>
              </a:rPr>
            </a:br>
            <a:r>
              <a:rPr lang="es-ES" sz="1400" b="0" err="1">
                <a:solidFill>
                  <a:srgbClr val="D4D4D4"/>
                </a:solidFill>
                <a:effectLst/>
                <a:latin typeface="Consolas" panose="020B0609020204030204" pitchFamily="49" charset="0"/>
              </a:rPr>
              <a:t>pprint.pprint</a:t>
            </a:r>
            <a:r>
              <a:rPr lang="es-ES" sz="1400" b="0">
                <a:solidFill>
                  <a:srgbClr val="D4D4D4"/>
                </a:solidFill>
                <a:effectLst/>
                <a:latin typeface="Consolas" panose="020B0609020204030204" pitchFamily="49" charset="0"/>
              </a:rPr>
              <a:t>(</a:t>
            </a:r>
            <a:r>
              <a:rPr lang="es-ES" sz="1400" b="0" err="1">
                <a:solidFill>
                  <a:srgbClr val="D4D4D4"/>
                </a:solidFill>
                <a:effectLst/>
                <a:latin typeface="Consolas" panose="020B0609020204030204" pitchFamily="49" charset="0"/>
              </a:rPr>
              <a:t>auto_train_results</a:t>
            </a:r>
            <a:r>
              <a:rPr lang="es-ES" sz="1400" b="0">
                <a:solidFill>
                  <a:srgbClr val="D4D4D4"/>
                </a:solidFill>
                <a:effectLst/>
                <a:latin typeface="Consolas" panose="020B0609020204030204" pitchFamily="49" charset="0"/>
              </a:rPr>
              <a:t>)</a:t>
            </a:r>
          </a:p>
          <a:p>
            <a:endParaRPr lang="es-ES"/>
          </a:p>
        </p:txBody>
      </p:sp>
    </p:spTree>
    <p:extLst>
      <p:ext uri="{BB962C8B-B14F-4D97-AF65-F5344CB8AC3E}">
        <p14:creationId xmlns:p14="http://schemas.microsoft.com/office/powerpoint/2010/main" val="13151465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B7E46F-B44F-BE3C-9813-34F0EED5A3AB}"/>
              </a:ext>
            </a:extLst>
          </p:cNvPr>
          <p:cNvSpPr>
            <a:spLocks noGrp="1"/>
          </p:cNvSpPr>
          <p:nvPr>
            <p:ph type="title"/>
          </p:nvPr>
        </p:nvSpPr>
        <p:spPr/>
        <p:txBody>
          <a:bodyPr/>
          <a:lstStyle/>
          <a:p>
            <a:r>
              <a:rPr lang="es-ES_tradnl" dirty="0" err="1"/>
              <a:t>RapidMiner</a:t>
            </a:r>
            <a:endParaRPr lang="es-ES_tradnl" dirty="0"/>
          </a:p>
        </p:txBody>
      </p:sp>
      <p:sp>
        <p:nvSpPr>
          <p:cNvPr id="3" name="Marcador de contenido 2">
            <a:extLst>
              <a:ext uri="{FF2B5EF4-FFF2-40B4-BE49-F238E27FC236}">
                <a16:creationId xmlns:a16="http://schemas.microsoft.com/office/drawing/2014/main" id="{14294C35-D485-F9CD-A350-5E2C0803016D}"/>
              </a:ext>
            </a:extLst>
          </p:cNvPr>
          <p:cNvSpPr>
            <a:spLocks noGrp="1"/>
          </p:cNvSpPr>
          <p:nvPr>
            <p:ph idx="1"/>
          </p:nvPr>
        </p:nvSpPr>
        <p:spPr/>
        <p:txBody>
          <a:bodyPr/>
          <a:lstStyle/>
          <a:p>
            <a:r>
              <a:rPr lang="es-ES_tradnl" dirty="0"/>
              <a:t>Es una herramienta comercial centrada en automatizar visualmente proyectos de ML y ciencia de datos</a:t>
            </a:r>
          </a:p>
          <a:p>
            <a:r>
              <a:rPr lang="es-ES_tradnl" dirty="0"/>
              <a:t>Disponible para Windows, MacOS o Linux</a:t>
            </a:r>
          </a:p>
          <a:p>
            <a:r>
              <a:rPr lang="es-ES_tradnl" dirty="0"/>
              <a:t>Permite definir flujos de datos visualmente a través de diagramas (tipo </a:t>
            </a:r>
            <a:r>
              <a:rPr lang="es-ES_tradnl" dirty="0" err="1"/>
              <a:t>blueprint</a:t>
            </a:r>
            <a:r>
              <a:rPr lang="es-ES_tradnl" dirty="0"/>
              <a:t>)</a:t>
            </a:r>
          </a:p>
          <a:p>
            <a:r>
              <a:rPr lang="es-ES_tradnl" dirty="0">
                <a:hlinkClick r:id="rId2"/>
              </a:rPr>
              <a:t>https://rapidminer.com</a:t>
            </a:r>
            <a:endParaRPr lang="es-ES_tradnl" dirty="0"/>
          </a:p>
          <a:p>
            <a:endParaRPr lang="es-ES_tradnl" dirty="0"/>
          </a:p>
        </p:txBody>
      </p:sp>
    </p:spTree>
    <p:extLst>
      <p:ext uri="{BB962C8B-B14F-4D97-AF65-F5344CB8AC3E}">
        <p14:creationId xmlns:p14="http://schemas.microsoft.com/office/powerpoint/2010/main" val="24983204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0BEAEE-A4AD-A7DE-F97F-915BCA0BD752}"/>
              </a:ext>
            </a:extLst>
          </p:cNvPr>
          <p:cNvSpPr>
            <a:spLocks noGrp="1"/>
          </p:cNvSpPr>
          <p:nvPr>
            <p:ph type="title"/>
          </p:nvPr>
        </p:nvSpPr>
        <p:spPr/>
        <p:txBody>
          <a:bodyPr/>
          <a:lstStyle/>
          <a:p>
            <a:r>
              <a:rPr lang="es-ES_tradnl" dirty="0"/>
              <a:t>Otras herramientas</a:t>
            </a:r>
          </a:p>
        </p:txBody>
      </p:sp>
      <p:sp>
        <p:nvSpPr>
          <p:cNvPr id="3" name="Marcador de contenido 2">
            <a:extLst>
              <a:ext uri="{FF2B5EF4-FFF2-40B4-BE49-F238E27FC236}">
                <a16:creationId xmlns:a16="http://schemas.microsoft.com/office/drawing/2014/main" id="{CEDB35EE-DEB6-EA91-B581-A75B64F898D3}"/>
              </a:ext>
            </a:extLst>
          </p:cNvPr>
          <p:cNvSpPr>
            <a:spLocks noGrp="1"/>
          </p:cNvSpPr>
          <p:nvPr>
            <p:ph idx="1"/>
          </p:nvPr>
        </p:nvSpPr>
        <p:spPr/>
        <p:txBody>
          <a:bodyPr>
            <a:normAutofit fontScale="92500" lnSpcReduction="10000"/>
          </a:bodyPr>
          <a:lstStyle/>
          <a:p>
            <a:r>
              <a:rPr lang="es-ES_tradnl" dirty="0"/>
              <a:t>Amazon </a:t>
            </a:r>
            <a:r>
              <a:rPr lang="es-ES_tradnl" dirty="0" err="1"/>
              <a:t>SageMaker</a:t>
            </a:r>
            <a:r>
              <a:rPr lang="es-ES_tradnl" dirty="0"/>
              <a:t> </a:t>
            </a:r>
            <a:r>
              <a:rPr lang="es-ES_tradnl" dirty="0" err="1"/>
              <a:t>AutoPilot</a:t>
            </a:r>
            <a:r>
              <a:rPr lang="es-ES_tradnl" dirty="0"/>
              <a:t>: </a:t>
            </a:r>
            <a:r>
              <a:rPr lang="es-ES_tradnl" dirty="0">
                <a:hlinkClick r:id="rId2"/>
              </a:rPr>
              <a:t>https://aws.amazon.com/es/sagemaker/autopilot/</a:t>
            </a:r>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r>
              <a:rPr lang="es-ES_tradnl" dirty="0"/>
              <a:t>Google Cloud </a:t>
            </a:r>
            <a:r>
              <a:rPr lang="es-ES_tradnl" dirty="0" err="1"/>
              <a:t>AutoML</a:t>
            </a:r>
            <a:r>
              <a:rPr lang="es-ES_tradnl" dirty="0"/>
              <a:t>: </a:t>
            </a:r>
            <a:r>
              <a:rPr lang="es-ES_tradnl" dirty="0">
                <a:hlinkClick r:id="rId3"/>
              </a:rPr>
              <a:t>https://cloud.google.com/automl</a:t>
            </a:r>
            <a:endParaRPr lang="es-ES_tradnl" dirty="0"/>
          </a:p>
          <a:p>
            <a:pPr lvl="1"/>
            <a:r>
              <a:rPr lang="es-ES_tradnl" dirty="0"/>
              <a:t>Parte de una solución mayor: </a:t>
            </a:r>
            <a:r>
              <a:rPr lang="es-ES_tradnl" dirty="0" err="1"/>
              <a:t>Vertex</a:t>
            </a:r>
            <a:r>
              <a:rPr lang="es-ES_tradnl" dirty="0"/>
              <a:t> AI</a:t>
            </a:r>
          </a:p>
          <a:p>
            <a:endParaRPr lang="es-ES_tradnl" dirty="0"/>
          </a:p>
        </p:txBody>
      </p:sp>
      <p:pic>
        <p:nvPicPr>
          <p:cNvPr id="4" name="Imagen 3">
            <a:extLst>
              <a:ext uri="{FF2B5EF4-FFF2-40B4-BE49-F238E27FC236}">
                <a16:creationId xmlns:a16="http://schemas.microsoft.com/office/drawing/2014/main" id="{616DC3C9-AD3D-1421-1807-DB95BC668995}"/>
              </a:ext>
            </a:extLst>
          </p:cNvPr>
          <p:cNvPicPr>
            <a:picLocks noChangeAspect="1"/>
          </p:cNvPicPr>
          <p:nvPr/>
        </p:nvPicPr>
        <p:blipFill>
          <a:blip r:embed="rId4"/>
          <a:stretch>
            <a:fillRect/>
          </a:stretch>
        </p:blipFill>
        <p:spPr>
          <a:xfrm>
            <a:off x="1782147" y="2675224"/>
            <a:ext cx="7772400" cy="2305372"/>
          </a:xfrm>
          <a:prstGeom prst="rect">
            <a:avLst/>
          </a:prstGeom>
        </p:spPr>
      </p:pic>
    </p:spTree>
    <p:extLst>
      <p:ext uri="{BB962C8B-B14F-4D97-AF65-F5344CB8AC3E}">
        <p14:creationId xmlns:p14="http://schemas.microsoft.com/office/powerpoint/2010/main" val="34320489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FC86E0-3E55-8F30-A68D-38CB0E4C4821}"/>
              </a:ext>
            </a:extLst>
          </p:cNvPr>
          <p:cNvSpPr>
            <a:spLocks noGrp="1"/>
          </p:cNvSpPr>
          <p:nvPr>
            <p:ph type="title"/>
          </p:nvPr>
        </p:nvSpPr>
        <p:spPr/>
        <p:txBody>
          <a:bodyPr/>
          <a:lstStyle/>
          <a:p>
            <a:r>
              <a:rPr lang="es-ES_tradnl" dirty="0" err="1"/>
              <a:t>Optuna</a:t>
            </a:r>
            <a:endParaRPr lang="es-ES_tradnl" dirty="0"/>
          </a:p>
        </p:txBody>
      </p:sp>
      <p:sp>
        <p:nvSpPr>
          <p:cNvPr id="3" name="Marcador de contenido 2">
            <a:extLst>
              <a:ext uri="{FF2B5EF4-FFF2-40B4-BE49-F238E27FC236}">
                <a16:creationId xmlns:a16="http://schemas.microsoft.com/office/drawing/2014/main" id="{00412EAD-95AB-979C-AA5B-DBEE00F76EE7}"/>
              </a:ext>
            </a:extLst>
          </p:cNvPr>
          <p:cNvSpPr>
            <a:spLocks noGrp="1"/>
          </p:cNvSpPr>
          <p:nvPr>
            <p:ph idx="1"/>
          </p:nvPr>
        </p:nvSpPr>
        <p:spPr/>
        <p:txBody>
          <a:bodyPr>
            <a:normAutofit lnSpcReduction="10000"/>
          </a:bodyPr>
          <a:lstStyle/>
          <a:p>
            <a:r>
              <a:rPr lang="es-ES_tradnl" dirty="0"/>
              <a:t>Entorno de optimización de </a:t>
            </a:r>
            <a:r>
              <a:rPr lang="es-ES_tradnl" dirty="0" err="1"/>
              <a:t>hiperparámetros</a:t>
            </a:r>
            <a:r>
              <a:rPr lang="es-ES_tradnl" dirty="0"/>
              <a:t> (HPO) </a:t>
            </a:r>
          </a:p>
          <a:p>
            <a:r>
              <a:rPr lang="es-ES_tradnl" dirty="0"/>
              <a:t>Herramientas soportadas:</a:t>
            </a:r>
          </a:p>
          <a:p>
            <a:pPr lvl="1"/>
            <a:r>
              <a:rPr lang="es-ES_tradnl" dirty="0" err="1"/>
              <a:t>Pytorch</a:t>
            </a:r>
            <a:r>
              <a:rPr lang="es-ES_tradnl" dirty="0"/>
              <a:t>, </a:t>
            </a:r>
            <a:r>
              <a:rPr lang="es-ES_tradnl" dirty="0" err="1"/>
              <a:t>TensorFlow</a:t>
            </a:r>
            <a:r>
              <a:rPr lang="es-ES_tradnl" dirty="0"/>
              <a:t>, </a:t>
            </a:r>
            <a:r>
              <a:rPr lang="es-ES_tradnl" dirty="0" err="1"/>
              <a:t>Keras</a:t>
            </a:r>
            <a:endParaRPr lang="es-ES_tradnl" dirty="0"/>
          </a:p>
          <a:p>
            <a:pPr lvl="1"/>
            <a:r>
              <a:rPr lang="es-ES_tradnl" dirty="0" err="1"/>
              <a:t>Chainer</a:t>
            </a:r>
            <a:r>
              <a:rPr lang="es-ES_tradnl" dirty="0"/>
              <a:t>, </a:t>
            </a:r>
            <a:r>
              <a:rPr lang="es-ES_tradnl" dirty="0" err="1"/>
              <a:t>MXNet</a:t>
            </a:r>
            <a:r>
              <a:rPr lang="es-ES_tradnl" dirty="0"/>
              <a:t>, </a:t>
            </a:r>
            <a:r>
              <a:rPr lang="es-ES_tradnl" dirty="0" err="1"/>
              <a:t>Scikit-Learn</a:t>
            </a:r>
            <a:r>
              <a:rPr lang="es-ES_tradnl" dirty="0"/>
              <a:t>, </a:t>
            </a:r>
            <a:r>
              <a:rPr lang="es-ES_tradnl" dirty="0" err="1"/>
              <a:t>XGBoost</a:t>
            </a:r>
            <a:endParaRPr lang="es-ES_tradnl" dirty="0"/>
          </a:p>
          <a:p>
            <a:r>
              <a:rPr lang="es-ES_tradnl" dirty="0"/>
              <a:t>Definición de espacios de búsqueda en Python</a:t>
            </a:r>
          </a:p>
          <a:p>
            <a:r>
              <a:rPr lang="es-ES_tradnl" dirty="0"/>
              <a:t>Mecanismos eficientes para</a:t>
            </a:r>
          </a:p>
          <a:p>
            <a:pPr lvl="1"/>
            <a:r>
              <a:rPr lang="es-ES_tradnl" dirty="0"/>
              <a:t>Elegir los mejores candidatos del espacio de búsqueda</a:t>
            </a:r>
          </a:p>
          <a:p>
            <a:pPr lvl="1"/>
            <a:r>
              <a:rPr lang="es-ES_tradnl" dirty="0"/>
              <a:t>Purgar candidatos poco prometedores</a:t>
            </a:r>
          </a:p>
          <a:p>
            <a:r>
              <a:rPr lang="es-ES_tradnl" dirty="0"/>
              <a:t>Maneja los </a:t>
            </a:r>
            <a:r>
              <a:rPr lang="es-ES_tradnl" dirty="0" err="1"/>
              <a:t>concpetos</a:t>
            </a:r>
            <a:r>
              <a:rPr lang="es-ES_tradnl" dirty="0"/>
              <a:t> de estudio (</a:t>
            </a:r>
            <a:r>
              <a:rPr lang="es-ES_tradnl" i="1" dirty="0" err="1"/>
              <a:t>study</a:t>
            </a:r>
            <a:r>
              <a:rPr lang="es-ES_tradnl" dirty="0"/>
              <a:t>) y </a:t>
            </a:r>
            <a:r>
              <a:rPr lang="es-ES_tradnl" i="1" dirty="0"/>
              <a:t>trial</a:t>
            </a:r>
            <a:endParaRPr lang="es-ES_tradnl" dirty="0"/>
          </a:p>
          <a:p>
            <a:r>
              <a:rPr lang="es-ES_tradnl" dirty="0">
                <a:hlinkClick r:id="rId2"/>
              </a:rPr>
              <a:t>https://optuna.org</a:t>
            </a:r>
            <a:endParaRPr lang="es-ES_tradnl" dirty="0"/>
          </a:p>
          <a:p>
            <a:endParaRPr lang="es-ES_tradnl" dirty="0"/>
          </a:p>
        </p:txBody>
      </p:sp>
    </p:spTree>
    <p:extLst>
      <p:ext uri="{BB962C8B-B14F-4D97-AF65-F5344CB8AC3E}">
        <p14:creationId xmlns:p14="http://schemas.microsoft.com/office/powerpoint/2010/main" val="7968210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1CED68B-7976-CB43-AAD7-A09E37E5DFE1}"/>
              </a:ext>
            </a:extLst>
          </p:cNvPr>
          <p:cNvPicPr>
            <a:picLocks noChangeAspect="1"/>
          </p:cNvPicPr>
          <p:nvPr/>
        </p:nvPicPr>
        <p:blipFill>
          <a:blip r:embed="rId2"/>
          <a:stretch>
            <a:fillRect/>
          </a:stretch>
        </p:blipFill>
        <p:spPr>
          <a:xfrm>
            <a:off x="2775326" y="68263"/>
            <a:ext cx="6641347" cy="6246812"/>
          </a:xfrm>
          <a:prstGeom prst="rect">
            <a:avLst/>
          </a:prstGeom>
          <a:noFill/>
        </p:spPr>
      </p:pic>
    </p:spTree>
    <p:extLst>
      <p:ext uri="{BB962C8B-B14F-4D97-AF65-F5344CB8AC3E}">
        <p14:creationId xmlns:p14="http://schemas.microsoft.com/office/powerpoint/2010/main" val="1657960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83287AF-DB8C-9425-70F9-15547028AF54}"/>
              </a:ext>
            </a:extLst>
          </p:cNvPr>
          <p:cNvSpPr>
            <a:spLocks noGrp="1"/>
          </p:cNvSpPr>
          <p:nvPr>
            <p:ph idx="1"/>
          </p:nvPr>
        </p:nvSpPr>
        <p:spPr>
          <a:xfrm>
            <a:off x="838200" y="503853"/>
            <a:ext cx="10515600" cy="5673110"/>
          </a:xfrm>
        </p:spPr>
        <p:txBody>
          <a:bodyPr/>
          <a:lstStyle/>
          <a:p>
            <a:r>
              <a:rPr lang="es-ES_tradnl" dirty="0"/>
              <a:t>Auto-</a:t>
            </a:r>
            <a:r>
              <a:rPr lang="es-ES_tradnl" dirty="0" err="1"/>
              <a:t>SKLearn</a:t>
            </a:r>
            <a:r>
              <a:rPr lang="es-ES_tradnl" dirty="0"/>
              <a:t>	</a:t>
            </a:r>
          </a:p>
          <a:p>
            <a:pPr lvl="1"/>
            <a:r>
              <a:rPr lang="es-ES_tradnl" dirty="0"/>
              <a:t>Es una herramienta de </a:t>
            </a:r>
            <a:r>
              <a:rPr lang="es-ES_tradnl" dirty="0" err="1"/>
              <a:t>AutoML</a:t>
            </a:r>
            <a:r>
              <a:rPr lang="es-ES_tradnl" dirty="0"/>
              <a:t> propia para </a:t>
            </a:r>
            <a:r>
              <a:rPr lang="es-ES_tradnl" dirty="0" err="1"/>
              <a:t>SKLearn</a:t>
            </a:r>
            <a:endParaRPr lang="es-ES_tradnl" dirty="0"/>
          </a:p>
          <a:p>
            <a:pPr lvl="1"/>
            <a:r>
              <a:rPr lang="es-ES_tradnl" dirty="0"/>
              <a:t>Permite definir un </a:t>
            </a:r>
            <a:r>
              <a:rPr lang="es-ES_tradnl" i="1" dirty="0" err="1"/>
              <a:t>budget</a:t>
            </a:r>
            <a:r>
              <a:rPr lang="es-ES_tradnl" dirty="0"/>
              <a:t> de tiempo por </a:t>
            </a:r>
            <a:r>
              <a:rPr lang="es-ES_tradnl" i="1" dirty="0"/>
              <a:t>trial </a:t>
            </a:r>
            <a:r>
              <a:rPr lang="es-ES_tradnl" dirty="0"/>
              <a:t>y uno global</a:t>
            </a:r>
          </a:p>
          <a:p>
            <a:pPr lvl="1"/>
            <a:r>
              <a:rPr lang="es-ES_tradnl" dirty="0"/>
              <a:t>Proyecto activo: </a:t>
            </a:r>
            <a:r>
              <a:rPr lang="es-ES_tradnl" dirty="0">
                <a:hlinkClick r:id="rId2"/>
              </a:rPr>
              <a:t>https://github.com/automl/auto-sklearn</a:t>
            </a:r>
            <a:endParaRPr lang="es-ES_tradnl" dirty="0"/>
          </a:p>
          <a:p>
            <a:pPr lvl="1"/>
            <a:endParaRPr lang="es-ES_tradnl" dirty="0"/>
          </a:p>
          <a:p>
            <a:pPr marL="457200" lvl="1" indent="0">
              <a:buNone/>
            </a:pPr>
            <a:endParaRPr lang="es-ES_tradnl" dirty="0"/>
          </a:p>
          <a:p>
            <a:pPr marL="457200" lvl="1" indent="0">
              <a:buNone/>
            </a:pPr>
            <a:endParaRPr lang="es-ES_tradnl" dirty="0"/>
          </a:p>
          <a:p>
            <a:pPr marL="457200" lvl="1" indent="0">
              <a:buNone/>
            </a:pPr>
            <a:endParaRPr lang="es-ES_tradnl" dirty="0"/>
          </a:p>
          <a:p>
            <a:r>
              <a:rPr lang="es-ES_tradnl" dirty="0"/>
              <a:t>Auto-</a:t>
            </a:r>
            <a:r>
              <a:rPr lang="es-ES_tradnl" dirty="0" err="1"/>
              <a:t>Keras</a:t>
            </a:r>
            <a:endParaRPr lang="es-ES_tradnl" dirty="0"/>
          </a:p>
          <a:p>
            <a:pPr lvl="1"/>
            <a:r>
              <a:rPr lang="es-ES_tradnl" dirty="0"/>
              <a:t>Es un sistema de </a:t>
            </a:r>
            <a:r>
              <a:rPr lang="es-ES_tradnl" dirty="0" err="1"/>
              <a:t>AutoML</a:t>
            </a:r>
            <a:r>
              <a:rPr lang="es-ES_tradnl" dirty="0"/>
              <a:t> para </a:t>
            </a:r>
            <a:r>
              <a:rPr lang="es-ES_tradnl" dirty="0" err="1"/>
              <a:t>Keras</a:t>
            </a:r>
            <a:endParaRPr lang="es-ES_tradnl" dirty="0"/>
          </a:p>
          <a:p>
            <a:pPr lvl="1"/>
            <a:r>
              <a:rPr lang="es-ES_tradnl" dirty="0"/>
              <a:t>Interfaz muy simple</a:t>
            </a:r>
          </a:p>
          <a:p>
            <a:pPr lvl="1"/>
            <a:r>
              <a:rPr lang="es-ES_tradnl" dirty="0"/>
              <a:t>Proyecto activo: </a:t>
            </a:r>
            <a:r>
              <a:rPr lang="es-ES_tradnl" dirty="0">
                <a:hlinkClick r:id="rId3"/>
              </a:rPr>
              <a:t>https://github.com/keras-team/autokeras</a:t>
            </a:r>
            <a:endParaRPr lang="es-ES_tradnl" dirty="0"/>
          </a:p>
          <a:p>
            <a:pPr marL="457200" lvl="1" indent="0">
              <a:buNone/>
            </a:pPr>
            <a:endParaRPr lang="es-ES_tradnl" dirty="0"/>
          </a:p>
        </p:txBody>
      </p:sp>
      <p:pic>
        <p:nvPicPr>
          <p:cNvPr id="1028" name="Picture 4" descr="image">
            <a:extLst>
              <a:ext uri="{FF2B5EF4-FFF2-40B4-BE49-F238E27FC236}">
                <a16:creationId xmlns:a16="http://schemas.microsoft.com/office/drawing/2014/main" id="{70EA1D12-99BF-E275-15F6-ECF7EF78BA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5534" y="2271609"/>
            <a:ext cx="8310465" cy="1399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4691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BAD1F1-ECD2-BCCE-5536-8D3B05648BEF}"/>
              </a:ext>
            </a:extLst>
          </p:cNvPr>
          <p:cNvSpPr>
            <a:spLocks noGrp="1"/>
          </p:cNvSpPr>
          <p:nvPr>
            <p:ph type="title"/>
          </p:nvPr>
        </p:nvSpPr>
        <p:spPr/>
        <p:txBody>
          <a:bodyPr/>
          <a:lstStyle/>
          <a:p>
            <a:r>
              <a:rPr lang="es-ES" dirty="0"/>
              <a:t>Más ejemplos de interés</a:t>
            </a:r>
          </a:p>
        </p:txBody>
      </p:sp>
      <p:sp>
        <p:nvSpPr>
          <p:cNvPr id="3" name="Marcador de contenido 2">
            <a:extLst>
              <a:ext uri="{FF2B5EF4-FFF2-40B4-BE49-F238E27FC236}">
                <a16:creationId xmlns:a16="http://schemas.microsoft.com/office/drawing/2014/main" id="{E61E8C4A-4EC8-1850-B0E7-E02ABB375F38}"/>
              </a:ext>
            </a:extLst>
          </p:cNvPr>
          <p:cNvSpPr>
            <a:spLocks noGrp="1"/>
          </p:cNvSpPr>
          <p:nvPr>
            <p:ph idx="1"/>
          </p:nvPr>
        </p:nvSpPr>
        <p:spPr/>
        <p:txBody>
          <a:bodyPr vert="horz" lIns="91440" tIns="45720" rIns="91440" bIns="45720" rtlCol="0" anchor="t">
            <a:normAutofit fontScale="92500" lnSpcReduction="10000"/>
          </a:bodyPr>
          <a:lstStyle/>
          <a:p>
            <a:r>
              <a:rPr lang="es-ES" dirty="0">
                <a:ea typeface="+mn-lt"/>
                <a:cs typeface="+mn-lt"/>
                <a:hlinkClick r:id="rId2"/>
              </a:rPr>
              <a:t>https://github.com/ray-project/tutorial/blob/master/exercises/exercise11-TensorFlow.ipynb</a:t>
            </a:r>
            <a:endParaRPr lang="es-ES">
              <a:ea typeface="+mn-lt"/>
              <a:cs typeface="+mn-lt"/>
            </a:endParaRPr>
          </a:p>
          <a:p>
            <a:r>
              <a:rPr lang="es-ES" dirty="0">
                <a:ea typeface="+mn-lt"/>
                <a:cs typeface="+mn-lt"/>
                <a:hlinkClick r:id="rId3"/>
              </a:rPr>
              <a:t>https://ray-robert.readthedocs.io/en/latest/using-ray-with-tensorflow.html#complete-example</a:t>
            </a:r>
            <a:endParaRPr lang="es-ES" dirty="0">
              <a:ea typeface="+mn-lt"/>
              <a:cs typeface="+mn-lt"/>
            </a:endParaRPr>
          </a:p>
          <a:p>
            <a:r>
              <a:rPr lang="en-US" sz="1900" dirty="0"/>
              <a:t>https://github.com/ray-project/tutorial/blob/08f4f01fc3e918c997c971f7b2421551f054c851/tune_exercises/_old_tutorial/Tutorial-Answers.ipynb#L67</a:t>
            </a:r>
            <a:endParaRPr lang="es-ES" dirty="0"/>
          </a:p>
          <a:p>
            <a:r>
              <a:rPr lang="es-ES" dirty="0">
                <a:ea typeface="+mn-lt"/>
                <a:cs typeface="+mn-lt"/>
                <a:hlinkClick r:id="rId4"/>
              </a:rPr>
              <a:t>https://github.com/ray-project/tutorial/blob/08f4f01fc3e918c997c971f7b2421551f054c851/exercises/colab01-03.ipynb#L604</a:t>
            </a:r>
            <a:r>
              <a:rPr lang="es-ES" dirty="0">
                <a:ea typeface="+mn-lt"/>
                <a:cs typeface="+mn-lt"/>
              </a:rPr>
              <a:t> -&gt; https://github.com/ray-project/tutorial/blob/08f4f01fc3e918c997c971f7b2421551f054c851/solutions/colab01-03_solution.ipynb#L727</a:t>
            </a:r>
            <a:endParaRPr lang="es-ES" dirty="0"/>
          </a:p>
        </p:txBody>
      </p:sp>
    </p:spTree>
    <p:extLst>
      <p:ext uri="{BB962C8B-B14F-4D97-AF65-F5344CB8AC3E}">
        <p14:creationId xmlns:p14="http://schemas.microsoft.com/office/powerpoint/2010/main" val="1962110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601EAA-311D-A7EC-FB69-F9A43894E8C4}"/>
              </a:ext>
            </a:extLst>
          </p:cNvPr>
          <p:cNvSpPr>
            <a:spLocks noGrp="1"/>
          </p:cNvSpPr>
          <p:nvPr>
            <p:ph type="title"/>
          </p:nvPr>
        </p:nvSpPr>
        <p:spPr/>
        <p:txBody>
          <a:bodyPr/>
          <a:lstStyle/>
          <a:p>
            <a:r>
              <a:rPr lang="es-ES" dirty="0" err="1"/>
              <a:t>Grid</a:t>
            </a:r>
            <a:r>
              <a:rPr lang="es-ES" dirty="0"/>
              <a:t>- and </a:t>
            </a:r>
            <a:r>
              <a:rPr lang="es-ES" dirty="0" err="1"/>
              <a:t>Random-Search</a:t>
            </a:r>
            <a:endParaRPr lang="es-ES" err="1"/>
          </a:p>
        </p:txBody>
      </p:sp>
      <p:pic>
        <p:nvPicPr>
          <p:cNvPr id="14" name="Marcador de contenido 13" descr="Diagrama&#10;&#10;Descripción generada automáticamente">
            <a:extLst>
              <a:ext uri="{FF2B5EF4-FFF2-40B4-BE49-F238E27FC236}">
                <a16:creationId xmlns:a16="http://schemas.microsoft.com/office/drawing/2014/main" id="{87C354AE-C62B-AF20-3F70-7DC3E926B14C}"/>
              </a:ext>
            </a:extLst>
          </p:cNvPr>
          <p:cNvPicPr>
            <a:picLocks noGrp="1" noChangeAspect="1"/>
          </p:cNvPicPr>
          <p:nvPr>
            <p:ph idx="1"/>
          </p:nvPr>
        </p:nvPicPr>
        <p:blipFill>
          <a:blip r:embed="rId2"/>
          <a:stretch>
            <a:fillRect/>
          </a:stretch>
        </p:blipFill>
        <p:spPr>
          <a:xfrm>
            <a:off x="1971124" y="1772649"/>
            <a:ext cx="8249752" cy="4173901"/>
          </a:xfrm>
        </p:spPr>
      </p:pic>
    </p:spTree>
    <p:extLst>
      <p:ext uri="{BB962C8B-B14F-4D97-AF65-F5344CB8AC3E}">
        <p14:creationId xmlns:p14="http://schemas.microsoft.com/office/powerpoint/2010/main" val="2397704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C4CAEB-306D-3C39-2F7C-AA76E05F05C7}"/>
              </a:ext>
            </a:extLst>
          </p:cNvPr>
          <p:cNvSpPr>
            <a:spLocks noGrp="1"/>
          </p:cNvSpPr>
          <p:nvPr>
            <p:ph type="title"/>
          </p:nvPr>
        </p:nvSpPr>
        <p:spPr/>
        <p:txBody>
          <a:bodyPr/>
          <a:lstStyle/>
          <a:p>
            <a:r>
              <a:rPr lang="es-ES" dirty="0" err="1"/>
              <a:t>Bayesian</a:t>
            </a:r>
            <a:r>
              <a:rPr lang="es-ES" dirty="0"/>
              <a:t> </a:t>
            </a:r>
            <a:r>
              <a:rPr lang="es-ES" dirty="0" err="1"/>
              <a:t>Optimization</a:t>
            </a:r>
          </a:p>
        </p:txBody>
      </p:sp>
      <p:pic>
        <p:nvPicPr>
          <p:cNvPr id="6" name="Marcador de contenido 5" descr="Diagrama&#10;&#10;Descripción generada automáticamente">
            <a:extLst>
              <a:ext uri="{FF2B5EF4-FFF2-40B4-BE49-F238E27FC236}">
                <a16:creationId xmlns:a16="http://schemas.microsoft.com/office/drawing/2014/main" id="{55B46CFA-5AE3-5303-A1DE-B7E986D9A485}"/>
              </a:ext>
            </a:extLst>
          </p:cNvPr>
          <p:cNvPicPr>
            <a:picLocks noGrp="1" noChangeAspect="1"/>
          </p:cNvPicPr>
          <p:nvPr>
            <p:ph idx="1"/>
          </p:nvPr>
        </p:nvPicPr>
        <p:blipFill>
          <a:blip r:embed="rId2"/>
          <a:stretch>
            <a:fillRect/>
          </a:stretch>
        </p:blipFill>
        <p:spPr>
          <a:xfrm>
            <a:off x="2076595" y="1547438"/>
            <a:ext cx="7497847" cy="4390017"/>
          </a:xfrm>
        </p:spPr>
      </p:pic>
    </p:spTree>
    <p:extLst>
      <p:ext uri="{BB962C8B-B14F-4D97-AF65-F5344CB8AC3E}">
        <p14:creationId xmlns:p14="http://schemas.microsoft.com/office/powerpoint/2010/main" val="234546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BC4CC-7A4C-2F0C-A14D-085A05372BF9}"/>
              </a:ext>
            </a:extLst>
          </p:cNvPr>
          <p:cNvSpPr>
            <a:spLocks noGrp="1"/>
          </p:cNvSpPr>
          <p:nvPr>
            <p:ph type="title"/>
          </p:nvPr>
        </p:nvSpPr>
        <p:spPr/>
        <p:txBody>
          <a:bodyPr/>
          <a:lstStyle/>
          <a:p>
            <a:r>
              <a:rPr lang="es-ES" dirty="0" err="1"/>
              <a:t>Bandit</a:t>
            </a:r>
            <a:r>
              <a:rPr lang="es-ES" dirty="0"/>
              <a:t> </a:t>
            </a:r>
            <a:r>
              <a:rPr lang="es-ES" dirty="0" err="1"/>
              <a:t>approach</a:t>
            </a:r>
            <a:r>
              <a:rPr lang="es-ES" dirty="0"/>
              <a:t> - </a:t>
            </a:r>
            <a:r>
              <a:rPr lang="es-ES" dirty="0" err="1"/>
              <a:t>multi-armed</a:t>
            </a:r>
            <a:r>
              <a:rPr lang="es-ES" dirty="0"/>
              <a:t> </a:t>
            </a:r>
            <a:r>
              <a:rPr lang="es-ES" dirty="0" err="1"/>
              <a:t>bandit</a:t>
            </a:r>
            <a:r>
              <a:rPr lang="es-ES" dirty="0"/>
              <a:t> </a:t>
            </a:r>
            <a:r>
              <a:rPr lang="es-ES" dirty="0" err="1"/>
              <a:t>problem</a:t>
            </a:r>
          </a:p>
        </p:txBody>
      </p:sp>
      <p:pic>
        <p:nvPicPr>
          <p:cNvPr id="4" name="Marcador de contenido 3" descr="Gráfico&#10;&#10;Descripción generada automáticamente">
            <a:extLst>
              <a:ext uri="{FF2B5EF4-FFF2-40B4-BE49-F238E27FC236}">
                <a16:creationId xmlns:a16="http://schemas.microsoft.com/office/drawing/2014/main" id="{B26AC728-FE1B-E7E1-3958-D2926EE7E8B8}"/>
              </a:ext>
            </a:extLst>
          </p:cNvPr>
          <p:cNvPicPr>
            <a:picLocks noGrp="1" noChangeAspect="1"/>
          </p:cNvPicPr>
          <p:nvPr>
            <p:ph idx="1"/>
          </p:nvPr>
        </p:nvPicPr>
        <p:blipFill>
          <a:blip r:embed="rId2"/>
          <a:stretch>
            <a:fillRect/>
          </a:stretch>
        </p:blipFill>
        <p:spPr>
          <a:xfrm>
            <a:off x="554789" y="1833880"/>
            <a:ext cx="7379368" cy="4034038"/>
          </a:xfrm>
        </p:spPr>
      </p:pic>
      <p:sp>
        <p:nvSpPr>
          <p:cNvPr id="3" name="CuadroTexto 2">
            <a:extLst>
              <a:ext uri="{FF2B5EF4-FFF2-40B4-BE49-F238E27FC236}">
                <a16:creationId xmlns:a16="http://schemas.microsoft.com/office/drawing/2014/main" id="{A166F84B-2E1E-3B04-6E33-8E0819E58B9D}"/>
              </a:ext>
            </a:extLst>
          </p:cNvPr>
          <p:cNvSpPr txBox="1"/>
          <p:nvPr/>
        </p:nvSpPr>
        <p:spPr>
          <a:xfrm>
            <a:off x="421105" y="5868736"/>
            <a:ext cx="75491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Búsqueda del equilibrio entre </a:t>
            </a:r>
            <a:r>
              <a:rPr lang="es-ES" dirty="0" err="1"/>
              <a:t>esploración</a:t>
            </a:r>
            <a:r>
              <a:rPr lang="es-ES" dirty="0"/>
              <a:t> (probando nuevos </a:t>
            </a:r>
            <a:r>
              <a:rPr lang="es-ES" dirty="0" err="1"/>
              <a:t>hiperparámetros</a:t>
            </a:r>
            <a:r>
              <a:rPr lang="es-ES" dirty="0"/>
              <a:t>) y explotación (afinando los mejores </a:t>
            </a:r>
            <a:r>
              <a:rPr lang="es-ES" dirty="0" err="1"/>
              <a:t>hiperparametros</a:t>
            </a:r>
            <a:r>
              <a:rPr lang="es-ES" dirty="0"/>
              <a:t> encontrados hasta ahora)</a:t>
            </a:r>
          </a:p>
        </p:txBody>
      </p:sp>
      <p:pic>
        <p:nvPicPr>
          <p:cNvPr id="5" name="Imagen 4">
            <a:extLst>
              <a:ext uri="{FF2B5EF4-FFF2-40B4-BE49-F238E27FC236}">
                <a16:creationId xmlns:a16="http://schemas.microsoft.com/office/drawing/2014/main" id="{CA1B36C4-B92C-310D-CC54-24C11FE60213}"/>
              </a:ext>
            </a:extLst>
          </p:cNvPr>
          <p:cNvPicPr>
            <a:picLocks noChangeAspect="1"/>
          </p:cNvPicPr>
          <p:nvPr/>
        </p:nvPicPr>
        <p:blipFill>
          <a:blip r:embed="rId3"/>
          <a:stretch>
            <a:fillRect/>
          </a:stretch>
        </p:blipFill>
        <p:spPr>
          <a:xfrm>
            <a:off x="8629316" y="1773738"/>
            <a:ext cx="2894263" cy="1619420"/>
          </a:xfrm>
          <a:prstGeom prst="rect">
            <a:avLst/>
          </a:prstGeom>
        </p:spPr>
      </p:pic>
    </p:spTree>
    <p:extLst>
      <p:ext uri="{BB962C8B-B14F-4D97-AF65-F5344CB8AC3E}">
        <p14:creationId xmlns:p14="http://schemas.microsoft.com/office/powerpoint/2010/main" val="3335534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5DE6AA-3849-CBBE-8B2E-8591899B9109}"/>
              </a:ext>
            </a:extLst>
          </p:cNvPr>
          <p:cNvSpPr>
            <a:spLocks noGrp="1"/>
          </p:cNvSpPr>
          <p:nvPr>
            <p:ph type="title"/>
          </p:nvPr>
        </p:nvSpPr>
        <p:spPr/>
        <p:txBody>
          <a:bodyPr/>
          <a:lstStyle/>
          <a:p>
            <a:r>
              <a:rPr lang="en-US" dirty="0"/>
              <a:t>Successive</a:t>
            </a:r>
            <a:r>
              <a:rPr lang="es-ES" dirty="0"/>
              <a:t> </a:t>
            </a:r>
            <a:r>
              <a:rPr lang="es-ES" dirty="0" err="1"/>
              <a:t>halving</a:t>
            </a:r>
            <a:endParaRPr lang="es-ES" dirty="0"/>
          </a:p>
        </p:txBody>
      </p:sp>
      <p:pic>
        <p:nvPicPr>
          <p:cNvPr id="4" name="Marcador de contenido 3">
            <a:extLst>
              <a:ext uri="{FF2B5EF4-FFF2-40B4-BE49-F238E27FC236}">
                <a16:creationId xmlns:a16="http://schemas.microsoft.com/office/drawing/2014/main" id="{A50D68A2-F953-1A0F-E823-CF5A45823276}"/>
              </a:ext>
            </a:extLst>
          </p:cNvPr>
          <p:cNvPicPr>
            <a:picLocks noGrp="1" noChangeAspect="1"/>
          </p:cNvPicPr>
          <p:nvPr>
            <p:ph idx="1"/>
          </p:nvPr>
        </p:nvPicPr>
        <p:blipFill>
          <a:blip r:embed="rId2"/>
          <a:stretch>
            <a:fillRect/>
          </a:stretch>
        </p:blipFill>
        <p:spPr>
          <a:xfrm>
            <a:off x="1284694" y="1820704"/>
            <a:ext cx="9106214" cy="4128172"/>
          </a:xfrm>
        </p:spPr>
      </p:pic>
    </p:spTree>
    <p:extLst>
      <p:ext uri="{BB962C8B-B14F-4D97-AF65-F5344CB8AC3E}">
        <p14:creationId xmlns:p14="http://schemas.microsoft.com/office/powerpoint/2010/main" val="1358122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CC8B23-9B4D-4359-F672-940FF9544B05}"/>
              </a:ext>
            </a:extLst>
          </p:cNvPr>
          <p:cNvSpPr>
            <a:spLocks noGrp="1"/>
          </p:cNvSpPr>
          <p:nvPr>
            <p:ph type="title"/>
          </p:nvPr>
        </p:nvSpPr>
        <p:spPr/>
        <p:txBody>
          <a:bodyPr/>
          <a:lstStyle/>
          <a:p>
            <a:r>
              <a:rPr lang="es-ES"/>
              <a:t>Network </a:t>
            </a:r>
            <a:r>
              <a:rPr lang="es-ES" err="1"/>
              <a:t>Architecture</a:t>
            </a:r>
            <a:r>
              <a:rPr lang="es-ES"/>
              <a:t> </a:t>
            </a:r>
            <a:r>
              <a:rPr lang="es-ES" err="1"/>
              <a:t>Search</a:t>
            </a:r>
            <a:r>
              <a:rPr lang="es-ES"/>
              <a:t> (NAS)</a:t>
            </a:r>
          </a:p>
        </p:txBody>
      </p:sp>
      <p:sp>
        <p:nvSpPr>
          <p:cNvPr id="3" name="Marcador de contenido 2">
            <a:extLst>
              <a:ext uri="{FF2B5EF4-FFF2-40B4-BE49-F238E27FC236}">
                <a16:creationId xmlns:a16="http://schemas.microsoft.com/office/drawing/2014/main" id="{B394CB50-ADF0-C204-EA18-2DC5FCC8F91B}"/>
              </a:ext>
            </a:extLst>
          </p:cNvPr>
          <p:cNvSpPr>
            <a:spLocks noGrp="1"/>
          </p:cNvSpPr>
          <p:nvPr>
            <p:ph idx="1"/>
          </p:nvPr>
        </p:nvSpPr>
        <p:spPr/>
        <p:txBody>
          <a:bodyPr/>
          <a:lstStyle/>
          <a:p>
            <a:r>
              <a:rPr lang="es-ES"/>
              <a:t>Son métodos que tratan de buscar la red más adecuada para resolver un problema contrayéndola de forma iterativa</a:t>
            </a:r>
          </a:p>
          <a:p>
            <a:r>
              <a:rPr lang="es-ES"/>
              <a:t>Es necesario definir:</a:t>
            </a:r>
          </a:p>
          <a:p>
            <a:pPr lvl="1"/>
            <a:r>
              <a:rPr lang="es-ES"/>
              <a:t>Un espacio de búsqueda de candidatos</a:t>
            </a:r>
          </a:p>
          <a:p>
            <a:pPr lvl="1"/>
            <a:r>
              <a:rPr lang="es-ES"/>
              <a:t>Una estrategia de búsqueda</a:t>
            </a:r>
          </a:p>
          <a:p>
            <a:pPr lvl="1"/>
            <a:r>
              <a:rPr lang="es-ES"/>
              <a:t>Una métrica para medir el rendimiento de cada punto del espacio de búsqueda</a:t>
            </a:r>
          </a:p>
        </p:txBody>
      </p:sp>
    </p:spTree>
    <p:extLst>
      <p:ext uri="{BB962C8B-B14F-4D97-AF65-F5344CB8AC3E}">
        <p14:creationId xmlns:p14="http://schemas.microsoft.com/office/powerpoint/2010/main" val="3303919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9BAFD5-DED5-BE40-47DC-4431784B9708}"/>
              </a:ext>
            </a:extLst>
          </p:cNvPr>
          <p:cNvSpPr>
            <a:spLocks noGrp="1"/>
          </p:cNvSpPr>
          <p:nvPr>
            <p:ph type="title"/>
          </p:nvPr>
        </p:nvSpPr>
        <p:spPr/>
        <p:txBody>
          <a:bodyPr/>
          <a:lstStyle/>
          <a:p>
            <a:r>
              <a:rPr lang="es-ES"/>
              <a:t>NAS</a:t>
            </a:r>
          </a:p>
        </p:txBody>
      </p:sp>
      <p:sp>
        <p:nvSpPr>
          <p:cNvPr id="3" name="Marcador de contenido 2">
            <a:extLst>
              <a:ext uri="{FF2B5EF4-FFF2-40B4-BE49-F238E27FC236}">
                <a16:creationId xmlns:a16="http://schemas.microsoft.com/office/drawing/2014/main" id="{4F94ED00-9C7E-771E-3338-FDCDEC415A95}"/>
              </a:ext>
            </a:extLst>
          </p:cNvPr>
          <p:cNvSpPr>
            <a:spLocks noGrp="1"/>
          </p:cNvSpPr>
          <p:nvPr>
            <p:ph idx="1"/>
          </p:nvPr>
        </p:nvSpPr>
        <p:spPr/>
        <p:txBody>
          <a:bodyPr vert="horz" lIns="91440" tIns="45720" rIns="91440" bIns="45720" rtlCol="0" anchor="t">
            <a:normAutofit fontScale="85000" lnSpcReduction="20000"/>
          </a:bodyPr>
          <a:lstStyle/>
          <a:p>
            <a:r>
              <a:rPr lang="es-ES" dirty="0"/>
              <a:t>Estrategias de búsqueda:</a:t>
            </a:r>
          </a:p>
          <a:p>
            <a:pPr lvl="1"/>
            <a:r>
              <a:rPr lang="es-ES" b="1" err="1"/>
              <a:t>Reinforcement</a:t>
            </a:r>
            <a:r>
              <a:rPr lang="es-ES" b="1" dirty="0"/>
              <a:t> Learning (RL):</a:t>
            </a:r>
            <a:r>
              <a:rPr lang="es-ES" dirty="0"/>
              <a:t> La evolución de la red está guiada por un algoritmo de RL</a:t>
            </a:r>
          </a:p>
          <a:p>
            <a:pPr lvl="1"/>
            <a:r>
              <a:rPr lang="es-ES" b="1" dirty="0"/>
              <a:t>Algoritmos genéticos:</a:t>
            </a:r>
            <a:r>
              <a:rPr lang="es-ES" dirty="0"/>
              <a:t> Partimos de un conjunto de candidatos generados de forma aleatoria, luego se generan nuevos individuos por mutación y combinación de los más aptos de cada generación</a:t>
            </a:r>
          </a:p>
          <a:p>
            <a:pPr lvl="1"/>
            <a:r>
              <a:rPr lang="es-ES" b="1" dirty="0"/>
              <a:t>Optimización bayesiana:</a:t>
            </a:r>
            <a:r>
              <a:rPr lang="es-ES" dirty="0"/>
              <a:t> Se utiliza una función para evaluar cada red, y se busca la siguiente variante en base a un proceso de optimización bayesiano</a:t>
            </a:r>
          </a:p>
          <a:p>
            <a:pPr lvl="1"/>
            <a:r>
              <a:rPr lang="es-ES" b="1" dirty="0"/>
              <a:t>Hill-</a:t>
            </a:r>
            <a:r>
              <a:rPr lang="es-ES" b="1" dirty="0" err="1"/>
              <a:t>climbing</a:t>
            </a:r>
            <a:r>
              <a:rPr lang="es-ES" b="1" dirty="0"/>
              <a:t>:</a:t>
            </a:r>
            <a:r>
              <a:rPr lang="es-ES" dirty="0"/>
              <a:t> La red se va construyendo de forma incremental, añadiéndole más complejidad en cada paso</a:t>
            </a:r>
          </a:p>
          <a:p>
            <a:pPr lvl="1"/>
            <a:r>
              <a:rPr lang="es-ES" b="1" dirty="0"/>
              <a:t>Búsqueda multiobjetivo</a:t>
            </a:r>
            <a:r>
              <a:rPr lang="es-ES" dirty="0"/>
              <a:t>: La búsqueda de la red no tiene que estar guiada solo por la precisión de la misma, sino que pueden tenerse en cuenta de forma simultánea otros objetivos como el tamaño de la red, la memoria que ocupa, el tiempo de inferencia</a:t>
            </a:r>
          </a:p>
          <a:p>
            <a:pPr lvl="1"/>
            <a:r>
              <a:rPr lang="es-ES" b="1" dirty="0" err="1"/>
              <a:t>Pruning</a:t>
            </a:r>
            <a:r>
              <a:rPr lang="es-ES" b="1" dirty="0"/>
              <a:t> de redes</a:t>
            </a:r>
            <a:r>
              <a:rPr lang="es-ES" dirty="0"/>
              <a:t>: Entrenamos una red muy grande para resolver el problema, y posteriormente vamos quitando partes de la misma intentando mantener la precisión</a:t>
            </a:r>
          </a:p>
          <a:p>
            <a:pPr lvl="1"/>
            <a:endParaRPr lang="es-ES" dirty="0"/>
          </a:p>
        </p:txBody>
      </p:sp>
    </p:spTree>
    <p:extLst>
      <p:ext uri="{BB962C8B-B14F-4D97-AF65-F5344CB8AC3E}">
        <p14:creationId xmlns:p14="http://schemas.microsoft.com/office/powerpoint/2010/main" val="2977659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7983B-CA09-C3B8-CF50-AE4DD1189B8E}"/>
              </a:ext>
            </a:extLst>
          </p:cNvPr>
          <p:cNvSpPr>
            <a:spLocks noGrp="1"/>
          </p:cNvSpPr>
          <p:nvPr>
            <p:ph type="title"/>
          </p:nvPr>
        </p:nvSpPr>
        <p:spPr/>
        <p:txBody>
          <a:bodyPr/>
          <a:lstStyle/>
          <a:p>
            <a:r>
              <a:rPr lang="es-ES" dirty="0" err="1"/>
              <a:t>Example</a:t>
            </a:r>
            <a:r>
              <a:rPr lang="es-ES" dirty="0"/>
              <a:t> NAS</a:t>
            </a:r>
          </a:p>
        </p:txBody>
      </p:sp>
      <p:pic>
        <p:nvPicPr>
          <p:cNvPr id="8" name="Marcador de contenido 7" descr="Diagrama&#10;&#10;Descripción generada automáticamente">
            <a:extLst>
              <a:ext uri="{FF2B5EF4-FFF2-40B4-BE49-F238E27FC236}">
                <a16:creationId xmlns:a16="http://schemas.microsoft.com/office/drawing/2014/main" id="{7EA58665-6F83-83E2-8EA1-D0A12F652075}"/>
              </a:ext>
            </a:extLst>
          </p:cNvPr>
          <p:cNvPicPr>
            <a:picLocks noGrp="1" noChangeAspect="1"/>
          </p:cNvPicPr>
          <p:nvPr>
            <p:ph idx="1"/>
          </p:nvPr>
        </p:nvPicPr>
        <p:blipFill>
          <a:blip r:embed="rId2"/>
          <a:stretch>
            <a:fillRect/>
          </a:stretch>
        </p:blipFill>
        <p:spPr>
          <a:xfrm>
            <a:off x="2159255" y="1651026"/>
            <a:ext cx="7887367" cy="4285909"/>
          </a:xfrm>
        </p:spPr>
      </p:pic>
    </p:spTree>
    <p:extLst>
      <p:ext uri="{BB962C8B-B14F-4D97-AF65-F5344CB8AC3E}">
        <p14:creationId xmlns:p14="http://schemas.microsoft.com/office/powerpoint/2010/main" val="1317323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7983B-CA09-C3B8-CF50-AE4DD1189B8E}"/>
              </a:ext>
            </a:extLst>
          </p:cNvPr>
          <p:cNvSpPr>
            <a:spLocks noGrp="1"/>
          </p:cNvSpPr>
          <p:nvPr>
            <p:ph type="title"/>
          </p:nvPr>
        </p:nvSpPr>
        <p:spPr/>
        <p:txBody>
          <a:bodyPr/>
          <a:lstStyle/>
          <a:p>
            <a:r>
              <a:rPr lang="es-ES" dirty="0" err="1"/>
              <a:t>Example</a:t>
            </a:r>
            <a:r>
              <a:rPr lang="es-ES" dirty="0"/>
              <a:t> NAS</a:t>
            </a:r>
          </a:p>
        </p:txBody>
      </p:sp>
      <p:sp>
        <p:nvSpPr>
          <p:cNvPr id="3" name="Marcador de contenido 2">
            <a:extLst>
              <a:ext uri="{FF2B5EF4-FFF2-40B4-BE49-F238E27FC236}">
                <a16:creationId xmlns:a16="http://schemas.microsoft.com/office/drawing/2014/main" id="{A8141059-A10B-1A0B-D7ED-67701B69C6DE}"/>
              </a:ext>
            </a:extLst>
          </p:cNvPr>
          <p:cNvSpPr>
            <a:spLocks noGrp="1"/>
          </p:cNvSpPr>
          <p:nvPr>
            <p:ph idx="1"/>
          </p:nvPr>
        </p:nvSpPr>
        <p:spPr>
          <a:xfrm>
            <a:off x="696433" y="6102226"/>
            <a:ext cx="10515600" cy="464597"/>
          </a:xfrm>
        </p:spPr>
        <p:txBody>
          <a:bodyPr vert="horz" lIns="91440" tIns="45720" rIns="91440" bIns="45720" rtlCol="0" anchor="t">
            <a:normAutofit fontScale="92500" lnSpcReduction="20000"/>
          </a:bodyPr>
          <a:lstStyle/>
          <a:p>
            <a:r>
              <a:rPr lang="es-ES" sz="1800" dirty="0">
                <a:ea typeface="+mn-lt"/>
                <a:cs typeface="+mn-lt"/>
              </a:rPr>
              <a:t>[1] </a:t>
            </a:r>
            <a:r>
              <a:rPr lang="es-ES" sz="1800" err="1">
                <a:ea typeface="+mn-lt"/>
                <a:cs typeface="+mn-lt"/>
              </a:rPr>
              <a:t>Zoph</a:t>
            </a:r>
            <a:r>
              <a:rPr lang="es-ES" sz="1800" dirty="0">
                <a:ea typeface="+mn-lt"/>
                <a:cs typeface="+mn-lt"/>
              </a:rPr>
              <a:t>, Barret, et al. "</a:t>
            </a:r>
            <a:r>
              <a:rPr lang="es-ES" sz="1800" err="1">
                <a:ea typeface="+mn-lt"/>
                <a:cs typeface="+mn-lt"/>
              </a:rPr>
              <a:t>Learning</a:t>
            </a:r>
            <a:r>
              <a:rPr lang="es-ES" sz="1800" dirty="0">
                <a:ea typeface="+mn-lt"/>
                <a:cs typeface="+mn-lt"/>
              </a:rPr>
              <a:t> </a:t>
            </a:r>
            <a:r>
              <a:rPr lang="es-ES" sz="1800" err="1">
                <a:ea typeface="+mn-lt"/>
                <a:cs typeface="+mn-lt"/>
              </a:rPr>
              <a:t>transferable</a:t>
            </a:r>
            <a:r>
              <a:rPr lang="es-ES" sz="1800" dirty="0">
                <a:ea typeface="+mn-lt"/>
                <a:cs typeface="+mn-lt"/>
              </a:rPr>
              <a:t> </a:t>
            </a:r>
            <a:r>
              <a:rPr lang="es-ES" sz="1800" err="1">
                <a:ea typeface="+mn-lt"/>
                <a:cs typeface="+mn-lt"/>
              </a:rPr>
              <a:t>architectures</a:t>
            </a:r>
            <a:r>
              <a:rPr lang="es-ES" sz="1800" dirty="0">
                <a:ea typeface="+mn-lt"/>
                <a:cs typeface="+mn-lt"/>
              </a:rPr>
              <a:t> </a:t>
            </a:r>
            <a:r>
              <a:rPr lang="es-ES" sz="1800" err="1">
                <a:ea typeface="+mn-lt"/>
                <a:cs typeface="+mn-lt"/>
              </a:rPr>
              <a:t>for</a:t>
            </a:r>
            <a:r>
              <a:rPr lang="es-ES" sz="1800" dirty="0">
                <a:ea typeface="+mn-lt"/>
                <a:cs typeface="+mn-lt"/>
              </a:rPr>
              <a:t> </a:t>
            </a:r>
            <a:r>
              <a:rPr lang="es-ES" sz="1800" err="1">
                <a:ea typeface="+mn-lt"/>
                <a:cs typeface="+mn-lt"/>
              </a:rPr>
              <a:t>scalable</a:t>
            </a:r>
            <a:r>
              <a:rPr lang="es-ES" sz="1800" dirty="0">
                <a:ea typeface="+mn-lt"/>
                <a:cs typeface="+mn-lt"/>
              </a:rPr>
              <a:t> </a:t>
            </a:r>
            <a:r>
              <a:rPr lang="es-ES" sz="1800" err="1">
                <a:ea typeface="+mn-lt"/>
                <a:cs typeface="+mn-lt"/>
              </a:rPr>
              <a:t>image</a:t>
            </a:r>
            <a:r>
              <a:rPr lang="es-ES" sz="1800" dirty="0">
                <a:ea typeface="+mn-lt"/>
                <a:cs typeface="+mn-lt"/>
              </a:rPr>
              <a:t> </a:t>
            </a:r>
            <a:r>
              <a:rPr lang="es-ES" sz="1800" err="1">
                <a:ea typeface="+mn-lt"/>
                <a:cs typeface="+mn-lt"/>
              </a:rPr>
              <a:t>recognition</a:t>
            </a:r>
            <a:r>
              <a:rPr lang="es-ES" sz="1800" dirty="0">
                <a:ea typeface="+mn-lt"/>
                <a:cs typeface="+mn-lt"/>
              </a:rPr>
              <a:t>." </a:t>
            </a:r>
            <a:r>
              <a:rPr lang="es-ES" sz="1800" err="1">
                <a:ea typeface="+mn-lt"/>
                <a:cs typeface="+mn-lt"/>
              </a:rPr>
              <a:t>Proceedings</a:t>
            </a:r>
            <a:r>
              <a:rPr lang="es-ES" sz="1800" dirty="0">
                <a:ea typeface="+mn-lt"/>
                <a:cs typeface="+mn-lt"/>
              </a:rPr>
              <a:t> </a:t>
            </a:r>
            <a:r>
              <a:rPr lang="es-ES" sz="1800" err="1">
                <a:ea typeface="+mn-lt"/>
                <a:cs typeface="+mn-lt"/>
              </a:rPr>
              <a:t>of</a:t>
            </a:r>
            <a:r>
              <a:rPr lang="es-ES" sz="1800" dirty="0">
                <a:ea typeface="+mn-lt"/>
                <a:cs typeface="+mn-lt"/>
              </a:rPr>
              <a:t> </a:t>
            </a:r>
            <a:r>
              <a:rPr lang="es-ES" sz="1800" err="1">
                <a:ea typeface="+mn-lt"/>
                <a:cs typeface="+mn-lt"/>
              </a:rPr>
              <a:t>the</a:t>
            </a:r>
            <a:r>
              <a:rPr lang="es-ES" sz="1800" dirty="0">
                <a:ea typeface="+mn-lt"/>
                <a:cs typeface="+mn-lt"/>
              </a:rPr>
              <a:t> IEEE </a:t>
            </a:r>
            <a:r>
              <a:rPr lang="es-ES" sz="1800" err="1">
                <a:ea typeface="+mn-lt"/>
                <a:cs typeface="+mn-lt"/>
              </a:rPr>
              <a:t>conference</a:t>
            </a:r>
            <a:r>
              <a:rPr lang="es-ES" sz="1800" dirty="0">
                <a:ea typeface="+mn-lt"/>
                <a:cs typeface="+mn-lt"/>
              </a:rPr>
              <a:t> </a:t>
            </a:r>
            <a:r>
              <a:rPr lang="es-ES" sz="1800" err="1">
                <a:ea typeface="+mn-lt"/>
                <a:cs typeface="+mn-lt"/>
              </a:rPr>
              <a:t>on</a:t>
            </a:r>
            <a:r>
              <a:rPr lang="es-ES" sz="1800" dirty="0">
                <a:ea typeface="+mn-lt"/>
                <a:cs typeface="+mn-lt"/>
              </a:rPr>
              <a:t> </a:t>
            </a:r>
            <a:r>
              <a:rPr lang="es-ES" sz="1800" err="1">
                <a:ea typeface="+mn-lt"/>
                <a:cs typeface="+mn-lt"/>
              </a:rPr>
              <a:t>computer</a:t>
            </a:r>
            <a:r>
              <a:rPr lang="es-ES" sz="1800" dirty="0">
                <a:ea typeface="+mn-lt"/>
                <a:cs typeface="+mn-lt"/>
              </a:rPr>
              <a:t> </a:t>
            </a:r>
            <a:r>
              <a:rPr lang="es-ES" sz="1800" err="1">
                <a:ea typeface="+mn-lt"/>
                <a:cs typeface="+mn-lt"/>
              </a:rPr>
              <a:t>vision</a:t>
            </a:r>
            <a:r>
              <a:rPr lang="es-ES" sz="1800" dirty="0">
                <a:ea typeface="+mn-lt"/>
                <a:cs typeface="+mn-lt"/>
              </a:rPr>
              <a:t> and </a:t>
            </a:r>
            <a:r>
              <a:rPr lang="es-ES" sz="1800" err="1">
                <a:ea typeface="+mn-lt"/>
                <a:cs typeface="+mn-lt"/>
              </a:rPr>
              <a:t>pattern</a:t>
            </a:r>
            <a:r>
              <a:rPr lang="es-ES" sz="1800" dirty="0">
                <a:ea typeface="+mn-lt"/>
                <a:cs typeface="+mn-lt"/>
              </a:rPr>
              <a:t> </a:t>
            </a:r>
            <a:r>
              <a:rPr lang="es-ES" sz="1800" err="1">
                <a:ea typeface="+mn-lt"/>
                <a:cs typeface="+mn-lt"/>
              </a:rPr>
              <a:t>recognition</a:t>
            </a:r>
            <a:r>
              <a:rPr lang="es-ES" sz="1800" dirty="0">
                <a:ea typeface="+mn-lt"/>
                <a:cs typeface="+mn-lt"/>
              </a:rPr>
              <a:t>. 2018.</a:t>
            </a:r>
            <a:endParaRPr lang="es-ES" sz="1800" dirty="0"/>
          </a:p>
        </p:txBody>
      </p:sp>
      <p:pic>
        <p:nvPicPr>
          <p:cNvPr id="4" name="Imagen 3" descr="Neural Architecture Search (NAS): basic principles and different approaches  | AI Summer">
            <a:extLst>
              <a:ext uri="{FF2B5EF4-FFF2-40B4-BE49-F238E27FC236}">
                <a16:creationId xmlns:a16="http://schemas.microsoft.com/office/drawing/2014/main" id="{7B7C57C8-F725-FE03-609C-45F223CE75C0}"/>
              </a:ext>
            </a:extLst>
          </p:cNvPr>
          <p:cNvPicPr>
            <a:picLocks noChangeAspect="1"/>
          </p:cNvPicPr>
          <p:nvPr/>
        </p:nvPicPr>
        <p:blipFill>
          <a:blip r:embed="rId2"/>
          <a:stretch>
            <a:fillRect/>
          </a:stretch>
        </p:blipFill>
        <p:spPr>
          <a:xfrm>
            <a:off x="5648548" y="2204666"/>
            <a:ext cx="6110176" cy="3439189"/>
          </a:xfrm>
          <a:prstGeom prst="rect">
            <a:avLst/>
          </a:prstGeom>
        </p:spPr>
      </p:pic>
      <p:pic>
        <p:nvPicPr>
          <p:cNvPr id="5" name="Imagen 4" descr="Diagrama, Esquemático&#10;&#10;Descripción generada automáticamente">
            <a:extLst>
              <a:ext uri="{FF2B5EF4-FFF2-40B4-BE49-F238E27FC236}">
                <a16:creationId xmlns:a16="http://schemas.microsoft.com/office/drawing/2014/main" id="{92A079DE-D861-49CF-54F1-5EDBAB6B24A7}"/>
              </a:ext>
            </a:extLst>
          </p:cNvPr>
          <p:cNvPicPr>
            <a:picLocks noChangeAspect="1"/>
          </p:cNvPicPr>
          <p:nvPr/>
        </p:nvPicPr>
        <p:blipFill>
          <a:blip r:embed="rId3"/>
          <a:stretch>
            <a:fillRect/>
          </a:stretch>
        </p:blipFill>
        <p:spPr>
          <a:xfrm>
            <a:off x="4855535" y="480824"/>
            <a:ext cx="6096000" cy="1306633"/>
          </a:xfrm>
          <a:prstGeom prst="rect">
            <a:avLst/>
          </a:prstGeom>
        </p:spPr>
      </p:pic>
      <p:pic>
        <p:nvPicPr>
          <p:cNvPr id="6" name="Imagen 5" descr="Forma, Rectángulo&#10;&#10;Descripción generada automáticamente">
            <a:extLst>
              <a:ext uri="{FF2B5EF4-FFF2-40B4-BE49-F238E27FC236}">
                <a16:creationId xmlns:a16="http://schemas.microsoft.com/office/drawing/2014/main" id="{5DD03EF8-1DC3-1937-FD7F-851134AEEF4E}"/>
              </a:ext>
            </a:extLst>
          </p:cNvPr>
          <p:cNvPicPr>
            <a:picLocks noChangeAspect="1"/>
          </p:cNvPicPr>
          <p:nvPr/>
        </p:nvPicPr>
        <p:blipFill>
          <a:blip r:embed="rId4"/>
          <a:stretch>
            <a:fillRect/>
          </a:stretch>
        </p:blipFill>
        <p:spPr>
          <a:xfrm>
            <a:off x="391190" y="1601363"/>
            <a:ext cx="4848276" cy="4114800"/>
          </a:xfrm>
          <a:prstGeom prst="rect">
            <a:avLst/>
          </a:prstGeom>
        </p:spPr>
      </p:pic>
    </p:spTree>
    <p:extLst>
      <p:ext uri="{BB962C8B-B14F-4D97-AF65-F5344CB8AC3E}">
        <p14:creationId xmlns:p14="http://schemas.microsoft.com/office/powerpoint/2010/main" val="2629938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1B4853-305B-3ED6-CE98-13A77DD2C16F}"/>
              </a:ext>
            </a:extLst>
          </p:cNvPr>
          <p:cNvSpPr>
            <a:spLocks noGrp="1"/>
          </p:cNvSpPr>
          <p:nvPr>
            <p:ph type="title"/>
          </p:nvPr>
        </p:nvSpPr>
        <p:spPr/>
        <p:txBody>
          <a:bodyPr/>
          <a:lstStyle/>
          <a:p>
            <a:r>
              <a:rPr lang="es-ES" b="1" dirty="0"/>
              <a:t>Objetivos</a:t>
            </a:r>
            <a:endParaRPr lang="en-US" dirty="0"/>
          </a:p>
        </p:txBody>
      </p:sp>
      <p:sp>
        <p:nvSpPr>
          <p:cNvPr id="3" name="Marcador de contenido 2">
            <a:extLst>
              <a:ext uri="{FF2B5EF4-FFF2-40B4-BE49-F238E27FC236}">
                <a16:creationId xmlns:a16="http://schemas.microsoft.com/office/drawing/2014/main" id="{CD375461-FFAF-E154-FF3A-F64B77BCDF40}"/>
              </a:ext>
            </a:extLst>
          </p:cNvPr>
          <p:cNvSpPr>
            <a:spLocks noGrp="1"/>
          </p:cNvSpPr>
          <p:nvPr>
            <p:ph idx="1"/>
          </p:nvPr>
        </p:nvSpPr>
        <p:spPr/>
        <p:txBody>
          <a:bodyPr vert="horz" lIns="91440" tIns="45720" rIns="91440" bIns="45720" rtlCol="0" anchor="t">
            <a:normAutofit/>
          </a:bodyPr>
          <a:lstStyle/>
          <a:p>
            <a:pPr>
              <a:buFont typeface="Arial" panose="020B0604020202020204" pitchFamily="34" charset="0"/>
              <a:buChar char="•"/>
            </a:pPr>
            <a:r>
              <a:rPr lang="es-ES" dirty="0"/>
              <a:t>Profundizar en </a:t>
            </a:r>
            <a:r>
              <a:rPr lang="es-ES" dirty="0" err="1"/>
              <a:t>AutoML</a:t>
            </a:r>
            <a:r>
              <a:rPr lang="es-ES" dirty="0"/>
              <a:t> usando Ray y </a:t>
            </a:r>
            <a:r>
              <a:rPr lang="es-ES" dirty="0" err="1"/>
              <a:t>TensorFlow</a:t>
            </a:r>
            <a:r>
              <a:rPr lang="es-ES" dirty="0"/>
              <a:t>.</a:t>
            </a:r>
          </a:p>
          <a:p>
            <a:r>
              <a:rPr lang="es-ES" dirty="0"/>
              <a:t>Desarrollar habilidades prácticas de </a:t>
            </a:r>
            <a:r>
              <a:rPr lang="es-ES" dirty="0" err="1"/>
              <a:t>AutoML</a:t>
            </a:r>
            <a:r>
              <a:rPr lang="es-ES" dirty="0"/>
              <a:t> avanzado.</a:t>
            </a:r>
          </a:p>
        </p:txBody>
      </p:sp>
      <p:pic>
        <p:nvPicPr>
          <p:cNvPr id="5" name="Imagen 4" descr="Gráfico, Gráfico de líneas&#10;&#10;Descripción generada automáticamente">
            <a:extLst>
              <a:ext uri="{FF2B5EF4-FFF2-40B4-BE49-F238E27FC236}">
                <a16:creationId xmlns:a16="http://schemas.microsoft.com/office/drawing/2014/main" id="{A337CB29-D0BE-B97B-D3F3-26A1DE806D09}"/>
              </a:ext>
            </a:extLst>
          </p:cNvPr>
          <p:cNvPicPr>
            <a:picLocks noChangeAspect="1"/>
          </p:cNvPicPr>
          <p:nvPr/>
        </p:nvPicPr>
        <p:blipFill>
          <a:blip r:embed="rId2"/>
          <a:stretch>
            <a:fillRect/>
          </a:stretch>
        </p:blipFill>
        <p:spPr>
          <a:xfrm>
            <a:off x="3047999" y="3801945"/>
            <a:ext cx="6096000" cy="2145059"/>
          </a:xfrm>
          <a:prstGeom prst="rect">
            <a:avLst/>
          </a:prstGeom>
        </p:spPr>
      </p:pic>
    </p:spTree>
    <p:extLst>
      <p:ext uri="{BB962C8B-B14F-4D97-AF65-F5344CB8AC3E}">
        <p14:creationId xmlns:p14="http://schemas.microsoft.com/office/powerpoint/2010/main" val="3644926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7983B-CA09-C3B8-CF50-AE4DD1189B8E}"/>
              </a:ext>
            </a:extLst>
          </p:cNvPr>
          <p:cNvSpPr>
            <a:spLocks noGrp="1"/>
          </p:cNvSpPr>
          <p:nvPr>
            <p:ph type="title"/>
          </p:nvPr>
        </p:nvSpPr>
        <p:spPr/>
        <p:txBody>
          <a:bodyPr/>
          <a:lstStyle/>
          <a:p>
            <a:r>
              <a:rPr lang="es-ES" dirty="0" err="1"/>
              <a:t>Example</a:t>
            </a:r>
            <a:r>
              <a:rPr lang="es-ES" dirty="0"/>
              <a:t> NAS</a:t>
            </a:r>
          </a:p>
        </p:txBody>
      </p:sp>
      <p:pic>
        <p:nvPicPr>
          <p:cNvPr id="8" name="Marcador de contenido 7" descr="Diagrama, Esquemático&#10;&#10;Descripción generada automáticamente">
            <a:extLst>
              <a:ext uri="{FF2B5EF4-FFF2-40B4-BE49-F238E27FC236}">
                <a16:creationId xmlns:a16="http://schemas.microsoft.com/office/drawing/2014/main" id="{4B862655-3D66-B24F-C941-E8C9C95D15CA}"/>
              </a:ext>
            </a:extLst>
          </p:cNvPr>
          <p:cNvPicPr>
            <a:picLocks noGrp="1" noChangeAspect="1"/>
          </p:cNvPicPr>
          <p:nvPr>
            <p:ph idx="1"/>
          </p:nvPr>
        </p:nvPicPr>
        <p:blipFill>
          <a:blip r:embed="rId2"/>
          <a:stretch>
            <a:fillRect/>
          </a:stretch>
        </p:blipFill>
        <p:spPr>
          <a:xfrm>
            <a:off x="2171654" y="1712320"/>
            <a:ext cx="7735825" cy="4390433"/>
          </a:xfrm>
        </p:spPr>
      </p:pic>
    </p:spTree>
    <p:extLst>
      <p:ext uri="{BB962C8B-B14F-4D97-AF65-F5344CB8AC3E}">
        <p14:creationId xmlns:p14="http://schemas.microsoft.com/office/powerpoint/2010/main" val="3932902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7983B-CA09-C3B8-CF50-AE4DD1189B8E}"/>
              </a:ext>
            </a:extLst>
          </p:cNvPr>
          <p:cNvSpPr>
            <a:spLocks noGrp="1"/>
          </p:cNvSpPr>
          <p:nvPr>
            <p:ph type="title"/>
          </p:nvPr>
        </p:nvSpPr>
        <p:spPr/>
        <p:txBody>
          <a:bodyPr/>
          <a:lstStyle/>
          <a:p>
            <a:r>
              <a:rPr lang="es-ES" dirty="0" err="1"/>
              <a:t>Example</a:t>
            </a:r>
            <a:r>
              <a:rPr lang="es-ES" dirty="0"/>
              <a:t> NAS</a:t>
            </a:r>
          </a:p>
        </p:txBody>
      </p:sp>
      <p:pic>
        <p:nvPicPr>
          <p:cNvPr id="5" name="Marcador de contenido 4" descr="Diagrama&#10;&#10;Descripción generada automáticamente">
            <a:extLst>
              <a:ext uri="{FF2B5EF4-FFF2-40B4-BE49-F238E27FC236}">
                <a16:creationId xmlns:a16="http://schemas.microsoft.com/office/drawing/2014/main" id="{1565A780-0F6E-BD31-CE25-8BC2F2A72A66}"/>
              </a:ext>
            </a:extLst>
          </p:cNvPr>
          <p:cNvPicPr>
            <a:picLocks noGrp="1" noChangeAspect="1"/>
          </p:cNvPicPr>
          <p:nvPr>
            <p:ph idx="1"/>
          </p:nvPr>
        </p:nvPicPr>
        <p:blipFill>
          <a:blip r:embed="rId2"/>
          <a:stretch>
            <a:fillRect/>
          </a:stretch>
        </p:blipFill>
        <p:spPr>
          <a:xfrm>
            <a:off x="2165684" y="1564349"/>
            <a:ext cx="7867315" cy="4459468"/>
          </a:xfrm>
        </p:spPr>
      </p:pic>
    </p:spTree>
    <p:extLst>
      <p:ext uri="{BB962C8B-B14F-4D97-AF65-F5344CB8AC3E}">
        <p14:creationId xmlns:p14="http://schemas.microsoft.com/office/powerpoint/2010/main" val="2690528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7983B-CA09-C3B8-CF50-AE4DD1189B8E}"/>
              </a:ext>
            </a:extLst>
          </p:cNvPr>
          <p:cNvSpPr>
            <a:spLocks noGrp="1"/>
          </p:cNvSpPr>
          <p:nvPr>
            <p:ph type="title"/>
          </p:nvPr>
        </p:nvSpPr>
        <p:spPr/>
        <p:txBody>
          <a:bodyPr/>
          <a:lstStyle/>
          <a:p>
            <a:r>
              <a:rPr lang="es-ES" dirty="0" err="1"/>
              <a:t>Example</a:t>
            </a:r>
            <a:r>
              <a:rPr lang="es-ES" dirty="0"/>
              <a:t> NAS</a:t>
            </a:r>
          </a:p>
        </p:txBody>
      </p:sp>
      <p:pic>
        <p:nvPicPr>
          <p:cNvPr id="6" name="Marcador de contenido 5" descr="Diagrama&#10;&#10;Descripción generada automáticamente">
            <a:extLst>
              <a:ext uri="{FF2B5EF4-FFF2-40B4-BE49-F238E27FC236}">
                <a16:creationId xmlns:a16="http://schemas.microsoft.com/office/drawing/2014/main" id="{28AB2F1F-7AB4-DB37-1986-C9979A958C77}"/>
              </a:ext>
            </a:extLst>
          </p:cNvPr>
          <p:cNvPicPr>
            <a:picLocks noGrp="1" noChangeAspect="1"/>
          </p:cNvPicPr>
          <p:nvPr>
            <p:ph idx="1"/>
          </p:nvPr>
        </p:nvPicPr>
        <p:blipFill>
          <a:blip r:embed="rId2"/>
          <a:stretch>
            <a:fillRect/>
          </a:stretch>
        </p:blipFill>
        <p:spPr>
          <a:xfrm>
            <a:off x="1931736" y="1564349"/>
            <a:ext cx="8161420" cy="4626574"/>
          </a:xfrm>
        </p:spPr>
      </p:pic>
    </p:spTree>
    <p:extLst>
      <p:ext uri="{BB962C8B-B14F-4D97-AF65-F5344CB8AC3E}">
        <p14:creationId xmlns:p14="http://schemas.microsoft.com/office/powerpoint/2010/main" val="1750506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7983B-CA09-C3B8-CF50-AE4DD1189B8E}"/>
              </a:ext>
            </a:extLst>
          </p:cNvPr>
          <p:cNvSpPr>
            <a:spLocks noGrp="1"/>
          </p:cNvSpPr>
          <p:nvPr>
            <p:ph type="title"/>
          </p:nvPr>
        </p:nvSpPr>
        <p:spPr/>
        <p:txBody>
          <a:bodyPr/>
          <a:lstStyle/>
          <a:p>
            <a:r>
              <a:rPr lang="es-ES" dirty="0" err="1"/>
              <a:t>Example</a:t>
            </a:r>
            <a:r>
              <a:rPr lang="es-ES" dirty="0"/>
              <a:t> NAS</a:t>
            </a:r>
          </a:p>
        </p:txBody>
      </p:sp>
      <p:pic>
        <p:nvPicPr>
          <p:cNvPr id="5" name="Marcador de contenido 4" descr="Diagrama&#10;&#10;Descripción generada automáticamente">
            <a:extLst>
              <a:ext uri="{FF2B5EF4-FFF2-40B4-BE49-F238E27FC236}">
                <a16:creationId xmlns:a16="http://schemas.microsoft.com/office/drawing/2014/main" id="{E2F2E4C1-4A3B-530E-5244-EB27AAD7507E}"/>
              </a:ext>
            </a:extLst>
          </p:cNvPr>
          <p:cNvPicPr>
            <a:picLocks noGrp="1" noChangeAspect="1"/>
          </p:cNvPicPr>
          <p:nvPr>
            <p:ph idx="1"/>
          </p:nvPr>
        </p:nvPicPr>
        <p:blipFill>
          <a:blip r:embed="rId2"/>
          <a:stretch>
            <a:fillRect/>
          </a:stretch>
        </p:blipFill>
        <p:spPr>
          <a:xfrm>
            <a:off x="1590842" y="1712918"/>
            <a:ext cx="8843210" cy="4255909"/>
          </a:xfrm>
        </p:spPr>
      </p:pic>
    </p:spTree>
    <p:extLst>
      <p:ext uri="{BB962C8B-B14F-4D97-AF65-F5344CB8AC3E}">
        <p14:creationId xmlns:p14="http://schemas.microsoft.com/office/powerpoint/2010/main" val="903248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7983B-CA09-C3B8-CF50-AE4DD1189B8E}"/>
              </a:ext>
            </a:extLst>
          </p:cNvPr>
          <p:cNvSpPr>
            <a:spLocks noGrp="1"/>
          </p:cNvSpPr>
          <p:nvPr>
            <p:ph type="title"/>
          </p:nvPr>
        </p:nvSpPr>
        <p:spPr/>
        <p:txBody>
          <a:bodyPr/>
          <a:lstStyle/>
          <a:p>
            <a:r>
              <a:rPr lang="es-ES" dirty="0"/>
              <a:t>DARTS – </a:t>
            </a:r>
            <a:r>
              <a:rPr lang="es-ES" dirty="0" err="1"/>
              <a:t>Differentiable</a:t>
            </a:r>
            <a:r>
              <a:rPr lang="es-ES" dirty="0"/>
              <a:t> </a:t>
            </a:r>
            <a:r>
              <a:rPr lang="es-ES" dirty="0" err="1"/>
              <a:t>architecture</a:t>
            </a:r>
            <a:r>
              <a:rPr lang="es-ES" dirty="0"/>
              <a:t> </a:t>
            </a:r>
            <a:r>
              <a:rPr lang="es-ES" dirty="0" err="1"/>
              <a:t>search</a:t>
            </a:r>
            <a:r>
              <a:rPr lang="es-ES" dirty="0"/>
              <a:t> (RNN)</a:t>
            </a:r>
          </a:p>
        </p:txBody>
      </p:sp>
      <p:pic>
        <p:nvPicPr>
          <p:cNvPr id="6" name="Marcador de contenido 5" descr="Diagrama&#10;&#10;Descripción generada automáticamente">
            <a:extLst>
              <a:ext uri="{FF2B5EF4-FFF2-40B4-BE49-F238E27FC236}">
                <a16:creationId xmlns:a16="http://schemas.microsoft.com/office/drawing/2014/main" id="{D04EF2EA-9047-7107-B4D5-4BB329B13401}"/>
              </a:ext>
            </a:extLst>
          </p:cNvPr>
          <p:cNvPicPr>
            <a:picLocks noGrp="1" noChangeAspect="1"/>
          </p:cNvPicPr>
          <p:nvPr>
            <p:ph idx="1"/>
          </p:nvPr>
        </p:nvPicPr>
        <p:blipFill>
          <a:blip r:embed="rId2"/>
          <a:stretch>
            <a:fillRect/>
          </a:stretch>
        </p:blipFill>
        <p:spPr>
          <a:xfrm>
            <a:off x="500245" y="5437128"/>
            <a:ext cx="1622886" cy="949968"/>
          </a:xfrm>
        </p:spPr>
      </p:pic>
      <p:pic>
        <p:nvPicPr>
          <p:cNvPr id="7" name="Imagen 6" descr="Diagrama&#10;&#10;Descripción generada automáticamente">
            <a:extLst>
              <a:ext uri="{FF2B5EF4-FFF2-40B4-BE49-F238E27FC236}">
                <a16:creationId xmlns:a16="http://schemas.microsoft.com/office/drawing/2014/main" id="{43B46194-CD7C-8EDE-38BB-22A330BB7C49}"/>
              </a:ext>
            </a:extLst>
          </p:cNvPr>
          <p:cNvPicPr>
            <a:picLocks noChangeAspect="1"/>
          </p:cNvPicPr>
          <p:nvPr/>
        </p:nvPicPr>
        <p:blipFill>
          <a:blip r:embed="rId3"/>
          <a:stretch>
            <a:fillRect/>
          </a:stretch>
        </p:blipFill>
        <p:spPr>
          <a:xfrm>
            <a:off x="2885130" y="1996022"/>
            <a:ext cx="6096000" cy="3104444"/>
          </a:xfrm>
          <a:prstGeom prst="rect">
            <a:avLst/>
          </a:prstGeom>
        </p:spPr>
      </p:pic>
    </p:spTree>
    <p:extLst>
      <p:ext uri="{BB962C8B-B14F-4D97-AF65-F5344CB8AC3E}">
        <p14:creationId xmlns:p14="http://schemas.microsoft.com/office/powerpoint/2010/main" val="1239557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553504-6886-1053-9390-421EDA3BC7CA}"/>
              </a:ext>
            </a:extLst>
          </p:cNvPr>
          <p:cNvSpPr>
            <a:spLocks noGrp="1"/>
          </p:cNvSpPr>
          <p:nvPr>
            <p:ph type="title"/>
          </p:nvPr>
        </p:nvSpPr>
        <p:spPr/>
        <p:txBody>
          <a:bodyPr/>
          <a:lstStyle/>
          <a:p>
            <a:r>
              <a:rPr lang="es-ES" dirty="0"/>
              <a:t>Network </a:t>
            </a:r>
            <a:r>
              <a:rPr lang="es-ES" dirty="0" err="1"/>
              <a:t>Distilling</a:t>
            </a:r>
          </a:p>
        </p:txBody>
      </p:sp>
      <p:pic>
        <p:nvPicPr>
          <p:cNvPr id="4" name="Marcador de contenido 3" descr="A beginner's guide to Knowledge Distillation in Deep Learning">
            <a:extLst>
              <a:ext uri="{FF2B5EF4-FFF2-40B4-BE49-F238E27FC236}">
                <a16:creationId xmlns:a16="http://schemas.microsoft.com/office/drawing/2014/main" id="{F478E4E8-9AAA-9F27-73E6-267AC73355EB}"/>
              </a:ext>
            </a:extLst>
          </p:cNvPr>
          <p:cNvPicPr>
            <a:picLocks noGrp="1" noChangeAspect="1"/>
          </p:cNvPicPr>
          <p:nvPr>
            <p:ph idx="1"/>
          </p:nvPr>
        </p:nvPicPr>
        <p:blipFill>
          <a:blip r:embed="rId2"/>
          <a:stretch>
            <a:fillRect/>
          </a:stretch>
        </p:blipFill>
        <p:spPr>
          <a:xfrm>
            <a:off x="2519614" y="1956761"/>
            <a:ext cx="7152773" cy="3621171"/>
          </a:xfrm>
        </p:spPr>
      </p:pic>
    </p:spTree>
    <p:extLst>
      <p:ext uri="{BB962C8B-B14F-4D97-AF65-F5344CB8AC3E}">
        <p14:creationId xmlns:p14="http://schemas.microsoft.com/office/powerpoint/2010/main" val="2883796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553504-6886-1053-9390-421EDA3BC7CA}"/>
              </a:ext>
            </a:extLst>
          </p:cNvPr>
          <p:cNvSpPr>
            <a:spLocks noGrp="1"/>
          </p:cNvSpPr>
          <p:nvPr>
            <p:ph type="title"/>
          </p:nvPr>
        </p:nvSpPr>
        <p:spPr/>
        <p:txBody>
          <a:bodyPr/>
          <a:lstStyle/>
          <a:p>
            <a:r>
              <a:rPr lang="es-ES" dirty="0"/>
              <a:t>Transfer </a:t>
            </a:r>
            <a:r>
              <a:rPr lang="es-ES" dirty="0" err="1"/>
              <a:t>learning</a:t>
            </a:r>
          </a:p>
        </p:txBody>
      </p:sp>
      <p:pic>
        <p:nvPicPr>
          <p:cNvPr id="7" name="Marcador de contenido 6">
            <a:extLst>
              <a:ext uri="{FF2B5EF4-FFF2-40B4-BE49-F238E27FC236}">
                <a16:creationId xmlns:a16="http://schemas.microsoft.com/office/drawing/2014/main" id="{B7C411BD-FD2D-092E-963B-A939CCB217C2}"/>
              </a:ext>
            </a:extLst>
          </p:cNvPr>
          <p:cNvPicPr>
            <a:picLocks noGrp="1" noChangeAspect="1"/>
          </p:cNvPicPr>
          <p:nvPr>
            <p:ph idx="1"/>
          </p:nvPr>
        </p:nvPicPr>
        <p:blipFill rotWithShape="1">
          <a:blip r:embed="rId2"/>
          <a:srcRect t="8709"/>
          <a:stretch/>
        </p:blipFill>
        <p:spPr>
          <a:xfrm>
            <a:off x="2526632" y="1955926"/>
            <a:ext cx="7366000" cy="3923635"/>
          </a:xfrm>
        </p:spPr>
      </p:pic>
    </p:spTree>
    <p:extLst>
      <p:ext uri="{BB962C8B-B14F-4D97-AF65-F5344CB8AC3E}">
        <p14:creationId xmlns:p14="http://schemas.microsoft.com/office/powerpoint/2010/main" val="862603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553504-6886-1053-9390-421EDA3BC7CA}"/>
              </a:ext>
            </a:extLst>
          </p:cNvPr>
          <p:cNvSpPr>
            <a:spLocks noGrp="1"/>
          </p:cNvSpPr>
          <p:nvPr>
            <p:ph type="title"/>
          </p:nvPr>
        </p:nvSpPr>
        <p:spPr/>
        <p:txBody>
          <a:bodyPr/>
          <a:lstStyle/>
          <a:p>
            <a:r>
              <a:rPr lang="es-ES" dirty="0" err="1"/>
              <a:t>Pruning</a:t>
            </a:r>
            <a:r>
              <a:rPr lang="es-ES" dirty="0"/>
              <a:t> de redes</a:t>
            </a:r>
          </a:p>
        </p:txBody>
      </p:sp>
      <p:pic>
        <p:nvPicPr>
          <p:cNvPr id="5" name="Marcador de contenido 4" descr="Diagrama&#10;&#10;Descripción generada automáticamente">
            <a:extLst>
              <a:ext uri="{FF2B5EF4-FFF2-40B4-BE49-F238E27FC236}">
                <a16:creationId xmlns:a16="http://schemas.microsoft.com/office/drawing/2014/main" id="{BF447B03-74AE-FEE9-082F-08BAB85FC09A}"/>
              </a:ext>
            </a:extLst>
          </p:cNvPr>
          <p:cNvPicPr>
            <a:picLocks noGrp="1" noChangeAspect="1"/>
          </p:cNvPicPr>
          <p:nvPr>
            <p:ph idx="1"/>
          </p:nvPr>
        </p:nvPicPr>
        <p:blipFill>
          <a:blip r:embed="rId2"/>
          <a:stretch>
            <a:fillRect/>
          </a:stretch>
        </p:blipFill>
        <p:spPr>
          <a:xfrm>
            <a:off x="1108683" y="2258053"/>
            <a:ext cx="3704843" cy="2691064"/>
          </a:xfrm>
        </p:spPr>
      </p:pic>
      <p:pic>
        <p:nvPicPr>
          <p:cNvPr id="6" name="Imagen 5" descr="Diagrama&#10;&#10;Descripción generada automáticamente">
            <a:extLst>
              <a:ext uri="{FF2B5EF4-FFF2-40B4-BE49-F238E27FC236}">
                <a16:creationId xmlns:a16="http://schemas.microsoft.com/office/drawing/2014/main" id="{379EE3D0-3A1F-6930-05B2-66F9B4F38A24}"/>
              </a:ext>
            </a:extLst>
          </p:cNvPr>
          <p:cNvPicPr>
            <a:picLocks noChangeAspect="1"/>
          </p:cNvPicPr>
          <p:nvPr/>
        </p:nvPicPr>
        <p:blipFill>
          <a:blip r:embed="rId3"/>
          <a:stretch>
            <a:fillRect/>
          </a:stretch>
        </p:blipFill>
        <p:spPr>
          <a:xfrm>
            <a:off x="5138821" y="1391986"/>
            <a:ext cx="6640094" cy="2296029"/>
          </a:xfrm>
          <a:prstGeom prst="rect">
            <a:avLst/>
          </a:prstGeom>
        </p:spPr>
      </p:pic>
      <p:pic>
        <p:nvPicPr>
          <p:cNvPr id="8" name="Imagen 7" descr="Imagen que contiene juego, texto&#10;&#10;Descripción generada automáticamente">
            <a:extLst>
              <a:ext uri="{FF2B5EF4-FFF2-40B4-BE49-F238E27FC236}">
                <a16:creationId xmlns:a16="http://schemas.microsoft.com/office/drawing/2014/main" id="{6C86DDD7-5471-0A8B-F065-74C2B973CF2A}"/>
              </a:ext>
            </a:extLst>
          </p:cNvPr>
          <p:cNvPicPr>
            <a:picLocks noChangeAspect="1"/>
          </p:cNvPicPr>
          <p:nvPr/>
        </p:nvPicPr>
        <p:blipFill>
          <a:blip r:embed="rId4"/>
          <a:stretch>
            <a:fillRect/>
          </a:stretch>
        </p:blipFill>
        <p:spPr>
          <a:xfrm>
            <a:off x="5138821" y="3918325"/>
            <a:ext cx="6138778" cy="2570664"/>
          </a:xfrm>
          <a:prstGeom prst="rect">
            <a:avLst/>
          </a:prstGeom>
        </p:spPr>
      </p:pic>
    </p:spTree>
    <p:extLst>
      <p:ext uri="{BB962C8B-B14F-4D97-AF65-F5344CB8AC3E}">
        <p14:creationId xmlns:p14="http://schemas.microsoft.com/office/powerpoint/2010/main" val="317674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553504-6886-1053-9390-421EDA3BC7CA}"/>
              </a:ext>
            </a:extLst>
          </p:cNvPr>
          <p:cNvSpPr>
            <a:spLocks noGrp="1"/>
          </p:cNvSpPr>
          <p:nvPr>
            <p:ph type="title"/>
          </p:nvPr>
        </p:nvSpPr>
        <p:spPr/>
        <p:txBody>
          <a:bodyPr/>
          <a:lstStyle/>
          <a:p>
            <a:r>
              <a:rPr lang="es-ES" dirty="0" err="1"/>
              <a:t>Pruning</a:t>
            </a:r>
            <a:r>
              <a:rPr lang="es-ES" dirty="0"/>
              <a:t> de redes</a:t>
            </a:r>
          </a:p>
        </p:txBody>
      </p:sp>
      <p:pic>
        <p:nvPicPr>
          <p:cNvPr id="7" name="Marcador de contenido 6">
            <a:extLst>
              <a:ext uri="{FF2B5EF4-FFF2-40B4-BE49-F238E27FC236}">
                <a16:creationId xmlns:a16="http://schemas.microsoft.com/office/drawing/2014/main" id="{825A9786-7584-B214-E9A3-CF92894FECCE}"/>
              </a:ext>
            </a:extLst>
          </p:cNvPr>
          <p:cNvPicPr>
            <a:picLocks noGrp="1" noChangeAspect="1"/>
          </p:cNvPicPr>
          <p:nvPr>
            <p:ph idx="1"/>
          </p:nvPr>
        </p:nvPicPr>
        <p:blipFill>
          <a:blip r:embed="rId2"/>
          <a:stretch>
            <a:fillRect/>
          </a:stretch>
        </p:blipFill>
        <p:spPr>
          <a:xfrm>
            <a:off x="1118784" y="1825625"/>
            <a:ext cx="9954431" cy="4351338"/>
          </a:xfrm>
        </p:spPr>
      </p:pic>
      <p:pic>
        <p:nvPicPr>
          <p:cNvPr id="9" name="Imagen 8" descr="Diagrama, Esquemático&#10;&#10;Descripción generada automáticamente">
            <a:extLst>
              <a:ext uri="{FF2B5EF4-FFF2-40B4-BE49-F238E27FC236}">
                <a16:creationId xmlns:a16="http://schemas.microsoft.com/office/drawing/2014/main" id="{EE8A8D16-4C22-A82F-9EC1-D22368345E9B}"/>
              </a:ext>
            </a:extLst>
          </p:cNvPr>
          <p:cNvPicPr>
            <a:picLocks noChangeAspect="1"/>
          </p:cNvPicPr>
          <p:nvPr/>
        </p:nvPicPr>
        <p:blipFill>
          <a:blip r:embed="rId3"/>
          <a:stretch>
            <a:fillRect/>
          </a:stretch>
        </p:blipFill>
        <p:spPr>
          <a:xfrm>
            <a:off x="867611" y="1647304"/>
            <a:ext cx="3953042" cy="2921708"/>
          </a:xfrm>
          <a:prstGeom prst="rect">
            <a:avLst/>
          </a:prstGeom>
        </p:spPr>
      </p:pic>
    </p:spTree>
    <p:extLst>
      <p:ext uri="{BB962C8B-B14F-4D97-AF65-F5344CB8AC3E}">
        <p14:creationId xmlns:p14="http://schemas.microsoft.com/office/powerpoint/2010/main" val="1201218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Logotipo&#10;&#10;Descripción generada automáticamente">
            <a:extLst>
              <a:ext uri="{FF2B5EF4-FFF2-40B4-BE49-F238E27FC236}">
                <a16:creationId xmlns:a16="http://schemas.microsoft.com/office/drawing/2014/main" id="{5B3584C7-0670-A77B-9964-D0072D0B8B29}"/>
              </a:ext>
            </a:extLst>
          </p:cNvPr>
          <p:cNvPicPr>
            <a:picLocks noGrp="1" noChangeAspect="1"/>
          </p:cNvPicPr>
          <p:nvPr>
            <p:ph idx="1"/>
          </p:nvPr>
        </p:nvPicPr>
        <p:blipFill>
          <a:blip r:embed="rId2"/>
          <a:stretch>
            <a:fillRect/>
          </a:stretch>
        </p:blipFill>
        <p:spPr>
          <a:xfrm>
            <a:off x="3048000" y="1901420"/>
            <a:ext cx="6096000" cy="3050064"/>
          </a:xfrm>
        </p:spPr>
      </p:pic>
    </p:spTree>
    <p:extLst>
      <p:ext uri="{BB962C8B-B14F-4D97-AF65-F5344CB8AC3E}">
        <p14:creationId xmlns:p14="http://schemas.microsoft.com/office/powerpoint/2010/main" val="797597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28BEA4-847C-EC26-BF14-E307315DECC8}"/>
              </a:ext>
            </a:extLst>
          </p:cNvPr>
          <p:cNvSpPr>
            <a:spLocks noGrp="1"/>
          </p:cNvSpPr>
          <p:nvPr>
            <p:ph type="title"/>
          </p:nvPr>
        </p:nvSpPr>
        <p:spPr/>
        <p:txBody>
          <a:bodyPr/>
          <a:lstStyle/>
          <a:p>
            <a:r>
              <a:rPr lang="es-ES" b="1" dirty="0"/>
              <a:t>¿Qué es el </a:t>
            </a:r>
            <a:r>
              <a:rPr lang="es-ES" b="1" dirty="0" err="1"/>
              <a:t>AutoML</a:t>
            </a:r>
            <a:r>
              <a:rPr lang="es-ES" b="1" dirty="0"/>
              <a:t>?</a:t>
            </a:r>
            <a:endParaRPr lang="en-US" dirty="0"/>
          </a:p>
        </p:txBody>
      </p:sp>
      <p:sp>
        <p:nvSpPr>
          <p:cNvPr id="3" name="Marcador de contenido 2">
            <a:extLst>
              <a:ext uri="{FF2B5EF4-FFF2-40B4-BE49-F238E27FC236}">
                <a16:creationId xmlns:a16="http://schemas.microsoft.com/office/drawing/2014/main" id="{60FD7F8B-FBF0-D003-7243-51D536CDD837}"/>
              </a:ext>
            </a:extLst>
          </p:cNvPr>
          <p:cNvSpPr>
            <a:spLocks noGrp="1"/>
          </p:cNvSpPr>
          <p:nvPr>
            <p:ph idx="1"/>
          </p:nvPr>
        </p:nvSpPr>
        <p:spPr>
          <a:xfrm>
            <a:off x="838200" y="1825625"/>
            <a:ext cx="10515600" cy="2600798"/>
          </a:xfrm>
        </p:spPr>
        <p:txBody>
          <a:bodyPr vert="horz" lIns="91440" tIns="45720" rIns="91440" bIns="45720" rtlCol="0" anchor="t">
            <a:normAutofit/>
          </a:bodyPr>
          <a:lstStyle/>
          <a:p>
            <a:r>
              <a:rPr lang="es-ES" err="1">
                <a:ea typeface="+mn-lt"/>
                <a:cs typeface="+mn-lt"/>
              </a:rPr>
              <a:t>AutoML</a:t>
            </a:r>
            <a:r>
              <a:rPr lang="es-ES" dirty="0">
                <a:ea typeface="+mn-lt"/>
                <a:cs typeface="+mn-lt"/>
              </a:rPr>
              <a:t> (</a:t>
            </a:r>
            <a:r>
              <a:rPr lang="es-ES" err="1">
                <a:ea typeface="+mn-lt"/>
                <a:cs typeface="+mn-lt"/>
              </a:rPr>
              <a:t>Automated</a:t>
            </a:r>
            <a:r>
              <a:rPr lang="es-ES" dirty="0">
                <a:ea typeface="+mn-lt"/>
                <a:cs typeface="+mn-lt"/>
              </a:rPr>
              <a:t> Machine </a:t>
            </a:r>
            <a:r>
              <a:rPr lang="es-ES" err="1">
                <a:ea typeface="+mn-lt"/>
                <a:cs typeface="+mn-lt"/>
              </a:rPr>
              <a:t>Learning</a:t>
            </a:r>
            <a:r>
              <a:rPr lang="es-ES" dirty="0">
                <a:ea typeface="+mn-lt"/>
                <a:cs typeface="+mn-lt"/>
              </a:rPr>
              <a:t>) se refiere al proceso de </a:t>
            </a:r>
            <a:r>
              <a:rPr lang="es-ES" u="sng" dirty="0">
                <a:ea typeface="+mn-lt"/>
                <a:cs typeface="+mn-lt"/>
              </a:rPr>
              <a:t>automatizar </a:t>
            </a:r>
            <a:r>
              <a:rPr lang="es-ES" dirty="0">
                <a:ea typeface="+mn-lt"/>
                <a:cs typeface="+mn-lt"/>
              </a:rPr>
              <a:t>las </a:t>
            </a:r>
            <a:r>
              <a:rPr lang="es-ES" u="sng" dirty="0">
                <a:ea typeface="+mn-lt"/>
                <a:cs typeface="+mn-lt"/>
              </a:rPr>
              <a:t>tareas repetitivas</a:t>
            </a:r>
            <a:r>
              <a:rPr lang="es-ES" dirty="0">
                <a:ea typeface="+mn-lt"/>
                <a:cs typeface="+mn-lt"/>
              </a:rPr>
              <a:t> y técnicas en la creación de modelos de aprendizaje automático.</a:t>
            </a:r>
            <a:endParaRPr lang="es-ES" dirty="0"/>
          </a:p>
          <a:p>
            <a:r>
              <a:rPr lang="es-ES" dirty="0">
                <a:ea typeface="+mn-lt"/>
                <a:cs typeface="+mn-lt"/>
              </a:rPr>
              <a:t>El </a:t>
            </a:r>
            <a:r>
              <a:rPr lang="es-ES" u="sng" dirty="0">
                <a:ea typeface="+mn-lt"/>
                <a:cs typeface="+mn-lt"/>
              </a:rPr>
              <a:t>objetivo </a:t>
            </a:r>
            <a:r>
              <a:rPr lang="es-ES" dirty="0">
                <a:ea typeface="+mn-lt"/>
                <a:cs typeface="+mn-lt"/>
              </a:rPr>
              <a:t>principal del </a:t>
            </a:r>
            <a:r>
              <a:rPr lang="es-ES" dirty="0" err="1">
                <a:ea typeface="+mn-lt"/>
                <a:cs typeface="+mn-lt"/>
              </a:rPr>
              <a:t>AutoML</a:t>
            </a:r>
            <a:r>
              <a:rPr lang="es-ES" dirty="0">
                <a:ea typeface="+mn-lt"/>
                <a:cs typeface="+mn-lt"/>
              </a:rPr>
              <a:t> es permitir que tanto </a:t>
            </a:r>
            <a:r>
              <a:rPr lang="es-ES" u="sng" dirty="0">
                <a:ea typeface="+mn-lt"/>
                <a:cs typeface="+mn-lt"/>
              </a:rPr>
              <a:t>expertos como no expertos</a:t>
            </a:r>
            <a:r>
              <a:rPr lang="es-ES" dirty="0">
                <a:ea typeface="+mn-lt"/>
                <a:cs typeface="+mn-lt"/>
              </a:rPr>
              <a:t> puedan desarrollar </a:t>
            </a:r>
            <a:r>
              <a:rPr lang="es-ES" u="sng" dirty="0">
                <a:ea typeface="+mn-lt"/>
                <a:cs typeface="+mn-lt"/>
              </a:rPr>
              <a:t>modelos eficientes</a:t>
            </a:r>
            <a:r>
              <a:rPr lang="es-ES" dirty="0">
                <a:ea typeface="+mn-lt"/>
                <a:cs typeface="+mn-lt"/>
              </a:rPr>
              <a:t> sin necesidad de una profunda experiencia en ciencia de datos.</a:t>
            </a:r>
            <a:endParaRPr lang="es-ES" dirty="0"/>
          </a:p>
        </p:txBody>
      </p:sp>
      <p:sp>
        <p:nvSpPr>
          <p:cNvPr id="4" name="CuadroTexto 3">
            <a:extLst>
              <a:ext uri="{FF2B5EF4-FFF2-40B4-BE49-F238E27FC236}">
                <a16:creationId xmlns:a16="http://schemas.microsoft.com/office/drawing/2014/main" id="{C9C36B1E-0801-E220-6EA7-4B94C6B02F34}"/>
              </a:ext>
            </a:extLst>
          </p:cNvPr>
          <p:cNvSpPr txBox="1"/>
          <p:nvPr/>
        </p:nvSpPr>
        <p:spPr>
          <a:xfrm>
            <a:off x="839561" y="4669971"/>
            <a:ext cx="9465128"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s-ES" sz="2400" dirty="0"/>
              <a:t>Involucra varias tareas relacionadas</a:t>
            </a:r>
          </a:p>
          <a:p>
            <a:r>
              <a:rPr lang="es-ES" sz="2000" dirty="0"/>
              <a:t>    - Ajuste de </a:t>
            </a:r>
            <a:r>
              <a:rPr lang="es-ES" sz="2000" dirty="0" err="1"/>
              <a:t>hiperparámetros</a:t>
            </a:r>
            <a:r>
              <a:rPr lang="es-ES" sz="2000" dirty="0"/>
              <a:t>: </a:t>
            </a:r>
            <a:r>
              <a:rPr lang="es-ES" sz="2000" dirty="0" err="1"/>
              <a:t>batch</a:t>
            </a:r>
            <a:r>
              <a:rPr lang="es-ES" sz="2000" dirty="0"/>
              <a:t>, </a:t>
            </a:r>
            <a:r>
              <a:rPr lang="es-ES" sz="2000" dirty="0" err="1"/>
              <a:t>learning</a:t>
            </a:r>
            <a:r>
              <a:rPr lang="es-ES" sz="2000" dirty="0"/>
              <a:t> </a:t>
            </a:r>
            <a:r>
              <a:rPr lang="es-ES" sz="2000" dirty="0" err="1"/>
              <a:t>rate</a:t>
            </a:r>
            <a:r>
              <a:rPr lang="es-ES" sz="2000" dirty="0"/>
              <a:t>, y muchos otros.</a:t>
            </a:r>
          </a:p>
          <a:p>
            <a:r>
              <a:rPr lang="es-ES" sz="2000" dirty="0"/>
              <a:t>    - Ajuste paramétrico de la arquitectura del modelo.</a:t>
            </a:r>
            <a:endParaRPr lang="es-ES" dirty="0"/>
          </a:p>
          <a:p>
            <a:r>
              <a:rPr lang="es-ES" sz="1700" dirty="0"/>
              <a:t>     - Network </a:t>
            </a:r>
            <a:r>
              <a:rPr lang="es-ES" sz="1700" dirty="0" err="1"/>
              <a:t>Architecture</a:t>
            </a:r>
            <a:r>
              <a:rPr lang="es-ES" sz="1700" dirty="0"/>
              <a:t> </a:t>
            </a:r>
            <a:r>
              <a:rPr lang="es-ES" sz="1700" dirty="0" err="1"/>
              <a:t>Search</a:t>
            </a:r>
            <a:r>
              <a:rPr lang="es-ES" sz="1700" dirty="0"/>
              <a:t> (NAS).</a:t>
            </a:r>
          </a:p>
          <a:p>
            <a:r>
              <a:rPr lang="es-ES" sz="1700" dirty="0"/>
              <a:t>     - Auto </a:t>
            </a:r>
            <a:r>
              <a:rPr lang="es-ES" sz="1700" err="1"/>
              <a:t>Algorithm</a:t>
            </a:r>
            <a:r>
              <a:rPr lang="es-ES" sz="1700" dirty="0"/>
              <a:t> </a:t>
            </a:r>
            <a:r>
              <a:rPr lang="es-ES" sz="1700" err="1"/>
              <a:t>Selection</a:t>
            </a:r>
            <a:r>
              <a:rPr lang="es-ES" sz="1700" dirty="0"/>
              <a:t>, Adaptive </a:t>
            </a:r>
            <a:r>
              <a:rPr lang="es-ES" sz="1700" err="1"/>
              <a:t>Sampling</a:t>
            </a:r>
            <a:r>
              <a:rPr lang="es-ES" sz="1700" dirty="0"/>
              <a:t>, </a:t>
            </a:r>
            <a:r>
              <a:rPr lang="es-ES" sz="1700" u="sng" dirty="0"/>
              <a:t>...</a:t>
            </a:r>
          </a:p>
        </p:txBody>
      </p:sp>
      <p:pic>
        <p:nvPicPr>
          <p:cNvPr id="5" name="Imagen 4" descr="Diagrama&#10;&#10;Descripción generada automáticamente">
            <a:extLst>
              <a:ext uri="{FF2B5EF4-FFF2-40B4-BE49-F238E27FC236}">
                <a16:creationId xmlns:a16="http://schemas.microsoft.com/office/drawing/2014/main" id="{16BA93C8-3E31-26AB-8265-DB177D3E4D14}"/>
              </a:ext>
            </a:extLst>
          </p:cNvPr>
          <p:cNvPicPr>
            <a:picLocks noChangeAspect="1"/>
          </p:cNvPicPr>
          <p:nvPr/>
        </p:nvPicPr>
        <p:blipFill>
          <a:blip r:embed="rId2"/>
          <a:stretch>
            <a:fillRect/>
          </a:stretch>
        </p:blipFill>
        <p:spPr>
          <a:xfrm>
            <a:off x="4620778" y="282947"/>
            <a:ext cx="6478167" cy="1965945"/>
          </a:xfrm>
          <a:prstGeom prst="rect">
            <a:avLst/>
          </a:prstGeom>
        </p:spPr>
      </p:pic>
      <p:pic>
        <p:nvPicPr>
          <p:cNvPr id="6" name="Imagen 5" descr="Imagen que contiene Forma&#10;&#10;Descripción generada automáticamente">
            <a:extLst>
              <a:ext uri="{FF2B5EF4-FFF2-40B4-BE49-F238E27FC236}">
                <a16:creationId xmlns:a16="http://schemas.microsoft.com/office/drawing/2014/main" id="{93357B10-8444-8D04-B816-6F467FCA83AE}"/>
              </a:ext>
            </a:extLst>
          </p:cNvPr>
          <p:cNvPicPr>
            <a:picLocks noChangeAspect="1"/>
          </p:cNvPicPr>
          <p:nvPr/>
        </p:nvPicPr>
        <p:blipFill>
          <a:blip r:embed="rId3"/>
          <a:stretch>
            <a:fillRect/>
          </a:stretch>
        </p:blipFill>
        <p:spPr>
          <a:xfrm>
            <a:off x="9674492" y="4273310"/>
            <a:ext cx="2219689" cy="2586725"/>
          </a:xfrm>
          <a:prstGeom prst="rect">
            <a:avLst/>
          </a:prstGeom>
        </p:spPr>
      </p:pic>
    </p:spTree>
    <p:extLst>
      <p:ext uri="{BB962C8B-B14F-4D97-AF65-F5344CB8AC3E}">
        <p14:creationId xmlns:p14="http://schemas.microsoft.com/office/powerpoint/2010/main" val="41395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D1288-C374-0D10-CAD2-A075E5E5302A}"/>
              </a:ext>
            </a:extLst>
          </p:cNvPr>
          <p:cNvSpPr>
            <a:spLocks noGrp="1"/>
          </p:cNvSpPr>
          <p:nvPr>
            <p:ph type="title"/>
          </p:nvPr>
        </p:nvSpPr>
        <p:spPr/>
        <p:txBody>
          <a:bodyPr/>
          <a:lstStyle/>
          <a:p>
            <a:r>
              <a:rPr lang="es-ES" dirty="0"/>
              <a:t>RAY</a:t>
            </a:r>
          </a:p>
        </p:txBody>
      </p:sp>
      <p:sp>
        <p:nvSpPr>
          <p:cNvPr id="3" name="Marcador de contenido 2">
            <a:extLst>
              <a:ext uri="{FF2B5EF4-FFF2-40B4-BE49-F238E27FC236}">
                <a16:creationId xmlns:a16="http://schemas.microsoft.com/office/drawing/2014/main" id="{EB804B8C-190D-8F62-3BD3-7AFE90A65299}"/>
              </a:ext>
            </a:extLst>
          </p:cNvPr>
          <p:cNvSpPr>
            <a:spLocks noGrp="1"/>
          </p:cNvSpPr>
          <p:nvPr>
            <p:ph idx="1"/>
          </p:nvPr>
        </p:nvSpPr>
        <p:spPr/>
        <p:txBody>
          <a:bodyPr vert="horz" lIns="91440" tIns="45720" rIns="91440" bIns="45720" rtlCol="0" anchor="t">
            <a:normAutofit/>
          </a:bodyPr>
          <a:lstStyle/>
          <a:p>
            <a:r>
              <a:rPr lang="es-ES" dirty="0"/>
              <a:t>RAY (</a:t>
            </a:r>
            <a:r>
              <a:rPr lang="es-ES" dirty="0">
                <a:hlinkClick r:id="rId2"/>
              </a:rPr>
              <a:t>https://www.ray.io/</a:t>
            </a:r>
            <a:r>
              <a:rPr lang="es-ES" dirty="0"/>
              <a:t>) es un </a:t>
            </a:r>
            <a:r>
              <a:rPr lang="es-ES" i="1" dirty="0" err="1"/>
              <a:t>framework</a:t>
            </a:r>
            <a:r>
              <a:rPr lang="es-ES" dirty="0"/>
              <a:t> unificado que permite escalar fácilmente cargas de trabajo de</a:t>
            </a:r>
          </a:p>
          <a:p>
            <a:pPr lvl="1"/>
            <a:r>
              <a:rPr lang="es-ES" dirty="0"/>
              <a:t>IA</a:t>
            </a:r>
          </a:p>
          <a:p>
            <a:pPr lvl="1"/>
            <a:r>
              <a:rPr lang="es-ES" dirty="0" err="1"/>
              <a:t>Tensorflow</a:t>
            </a:r>
          </a:p>
          <a:p>
            <a:r>
              <a:rPr lang="es-ES" dirty="0"/>
              <a:t>Versión actual 2.5.1</a:t>
            </a:r>
          </a:p>
          <a:p>
            <a:pPr lvl="1"/>
            <a:r>
              <a:rPr lang="es-ES" dirty="0"/>
              <a:t>Versión 2.0.0 (agosto 2022)</a:t>
            </a:r>
          </a:p>
          <a:p>
            <a:pPr lvl="1"/>
            <a:r>
              <a:rPr lang="es-ES" dirty="0"/>
              <a:t>Versión 1.0.0 (septiembre 2020)</a:t>
            </a:r>
          </a:p>
          <a:p>
            <a:pPr lvl="1"/>
            <a:r>
              <a:rPr lang="es-ES" dirty="0"/>
              <a:t>Versión 0.1.0 (mayo 2017)</a:t>
            </a:r>
          </a:p>
          <a:p>
            <a:r>
              <a:rPr lang="es-ES" sz="2000" dirty="0" err="1"/>
              <a:t>Docs</a:t>
            </a:r>
            <a:r>
              <a:rPr lang="es-ES" sz="2000" dirty="0"/>
              <a:t>: </a:t>
            </a:r>
            <a:r>
              <a:rPr lang="es-ES" sz="2000" dirty="0">
                <a:hlinkClick r:id="rId3"/>
              </a:rPr>
              <a:t>https://docs.ray.io/en/latest/index.html</a:t>
            </a:r>
            <a:endParaRPr lang="es-ES" sz="2000" dirty="0"/>
          </a:p>
          <a:p>
            <a:r>
              <a:rPr lang="es-ES" sz="2000" dirty="0" err="1"/>
              <a:t>Github</a:t>
            </a:r>
            <a:r>
              <a:rPr lang="es-ES" sz="2000" dirty="0"/>
              <a:t> </a:t>
            </a:r>
            <a:r>
              <a:rPr lang="es-ES" sz="2000" dirty="0" err="1"/>
              <a:t>educational</a:t>
            </a:r>
            <a:r>
              <a:rPr lang="es-ES" sz="2000" dirty="0"/>
              <a:t> </a:t>
            </a:r>
            <a:r>
              <a:rPr lang="es-ES" sz="2000" dirty="0" err="1"/>
              <a:t>materials</a:t>
            </a:r>
            <a:r>
              <a:rPr lang="es-ES" sz="2000" dirty="0"/>
              <a:t>: </a:t>
            </a:r>
            <a:r>
              <a:rPr lang="es-ES" sz="2000" dirty="0">
                <a:hlinkClick r:id="rId4"/>
              </a:rPr>
              <a:t>https://github.com/ray-project/ray-educational-materials</a:t>
            </a:r>
            <a:endParaRPr lang="es-ES" sz="2000" dirty="0"/>
          </a:p>
          <a:p>
            <a:pPr marL="0" indent="0">
              <a:buNone/>
            </a:pPr>
            <a:endParaRPr lang="es-ES" dirty="0"/>
          </a:p>
          <a:p>
            <a:pPr lvl="1"/>
            <a:endParaRPr lang="es-ES" dirty="0"/>
          </a:p>
        </p:txBody>
      </p:sp>
    </p:spTree>
    <p:extLst>
      <p:ext uri="{BB962C8B-B14F-4D97-AF65-F5344CB8AC3E}">
        <p14:creationId xmlns:p14="http://schemas.microsoft.com/office/powerpoint/2010/main" val="2592489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A62C14-D592-EF09-E533-4D6921771C3D}"/>
              </a:ext>
            </a:extLst>
          </p:cNvPr>
          <p:cNvSpPr>
            <a:spLocks noGrp="1"/>
          </p:cNvSpPr>
          <p:nvPr>
            <p:ph type="title"/>
          </p:nvPr>
        </p:nvSpPr>
        <p:spPr/>
        <p:txBody>
          <a:bodyPr/>
          <a:lstStyle/>
          <a:p>
            <a:r>
              <a:rPr lang="es-ES" b="1" dirty="0"/>
              <a:t>¿Qué es Ray?</a:t>
            </a:r>
            <a:endParaRPr lang="en-US" dirty="0"/>
          </a:p>
        </p:txBody>
      </p:sp>
      <p:sp>
        <p:nvSpPr>
          <p:cNvPr id="3" name="Marcador de contenido 2">
            <a:extLst>
              <a:ext uri="{FF2B5EF4-FFF2-40B4-BE49-F238E27FC236}">
                <a16:creationId xmlns:a16="http://schemas.microsoft.com/office/drawing/2014/main" id="{C643A0C4-1EDF-3507-6AB2-F18CBBB6F50D}"/>
              </a:ext>
            </a:extLst>
          </p:cNvPr>
          <p:cNvSpPr>
            <a:spLocks noGrp="1"/>
          </p:cNvSpPr>
          <p:nvPr>
            <p:ph idx="1"/>
          </p:nvPr>
        </p:nvSpPr>
        <p:spPr/>
        <p:txBody>
          <a:bodyPr vert="horz" lIns="91440" tIns="45720" rIns="91440" bIns="45720" rtlCol="0" anchor="t">
            <a:normAutofit/>
          </a:bodyPr>
          <a:lstStyle/>
          <a:p>
            <a:r>
              <a:rPr lang="es-ES" dirty="0">
                <a:ea typeface="+mn-lt"/>
                <a:cs typeface="+mn-lt"/>
              </a:rPr>
              <a:t>Ray es un sistema de código abierto diseñado para construir y ejecutar aplicaciones de </a:t>
            </a:r>
            <a:r>
              <a:rPr lang="es-ES" b="1" dirty="0">
                <a:ea typeface="+mn-lt"/>
                <a:cs typeface="+mn-lt"/>
              </a:rPr>
              <a:t>cómputo distribuido</a:t>
            </a:r>
            <a:r>
              <a:rPr lang="es-ES" dirty="0">
                <a:ea typeface="+mn-lt"/>
                <a:cs typeface="+mn-lt"/>
              </a:rPr>
              <a:t> a gran escala, facilitando tanto el desarrollo como la implementación</a:t>
            </a:r>
          </a:p>
          <a:p>
            <a:r>
              <a:rPr lang="es-ES" dirty="0">
                <a:ea typeface="+mn-lt"/>
                <a:cs typeface="+mn-lt"/>
              </a:rPr>
              <a:t>Se distingue por su capacidad para manejar tanto </a:t>
            </a:r>
            <a:r>
              <a:rPr lang="es-ES" b="1" dirty="0">
                <a:ea typeface="+mn-lt"/>
                <a:cs typeface="+mn-lt"/>
              </a:rPr>
              <a:t>tareas </a:t>
            </a:r>
            <a:r>
              <a:rPr lang="es-ES" dirty="0">
                <a:ea typeface="+mn-lt"/>
                <a:cs typeface="+mn-lt"/>
              </a:rPr>
              <a:t>de procesamiento de </a:t>
            </a:r>
            <a:r>
              <a:rPr lang="es-ES" b="1" dirty="0">
                <a:ea typeface="+mn-lt"/>
                <a:cs typeface="+mn-lt"/>
              </a:rPr>
              <a:t>datos </a:t>
            </a:r>
            <a:r>
              <a:rPr lang="es-ES" dirty="0">
                <a:ea typeface="+mn-lt"/>
                <a:cs typeface="+mn-lt"/>
              </a:rPr>
              <a:t>en lote como tareas en </a:t>
            </a:r>
            <a:r>
              <a:rPr lang="es-ES" b="1" dirty="0">
                <a:ea typeface="+mn-lt"/>
                <a:cs typeface="+mn-lt"/>
              </a:rPr>
              <a:t>tiempo real</a:t>
            </a:r>
            <a:r>
              <a:rPr lang="es-ES" dirty="0">
                <a:ea typeface="+mn-lt"/>
                <a:cs typeface="+mn-lt"/>
              </a:rPr>
              <a:t>, ofreciendo una </a:t>
            </a:r>
            <a:r>
              <a:rPr lang="es-ES" b="1" dirty="0">
                <a:ea typeface="+mn-lt"/>
                <a:cs typeface="+mn-lt"/>
              </a:rPr>
              <a:t>flexibilidad</a:t>
            </a:r>
            <a:r>
              <a:rPr lang="es-ES" dirty="0">
                <a:ea typeface="+mn-lt"/>
                <a:cs typeface="+mn-lt"/>
              </a:rPr>
              <a:t> significativa para diferentes tipos de cargas de trabajo.</a:t>
            </a:r>
            <a:endParaRPr lang="es-ES" dirty="0"/>
          </a:p>
        </p:txBody>
      </p:sp>
    </p:spTree>
    <p:extLst>
      <p:ext uri="{BB962C8B-B14F-4D97-AF65-F5344CB8AC3E}">
        <p14:creationId xmlns:p14="http://schemas.microsoft.com/office/powerpoint/2010/main" val="1929811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2FC98-32F5-7EFC-C1E5-8137F76C1B0A}"/>
              </a:ext>
            </a:extLst>
          </p:cNvPr>
          <p:cNvSpPr>
            <a:spLocks noGrp="1"/>
          </p:cNvSpPr>
          <p:nvPr>
            <p:ph type="title"/>
          </p:nvPr>
        </p:nvSpPr>
        <p:spPr/>
        <p:txBody>
          <a:bodyPr>
            <a:normAutofit/>
          </a:bodyPr>
          <a:lstStyle/>
          <a:p>
            <a:r>
              <a:rPr lang="es-ES" dirty="0"/>
              <a:t>Características principales de </a:t>
            </a:r>
            <a:r>
              <a:rPr lang="es-ES" dirty="0">
                <a:ea typeface="+mj-lt"/>
                <a:cs typeface="+mj-lt"/>
              </a:rPr>
              <a:t>Ray</a:t>
            </a:r>
            <a:endParaRPr lang="es-ES" dirty="0"/>
          </a:p>
        </p:txBody>
      </p:sp>
      <p:sp>
        <p:nvSpPr>
          <p:cNvPr id="3" name="Marcador de contenido 2">
            <a:extLst>
              <a:ext uri="{FF2B5EF4-FFF2-40B4-BE49-F238E27FC236}">
                <a16:creationId xmlns:a16="http://schemas.microsoft.com/office/drawing/2014/main" id="{CFE7DAC0-E74D-3B2A-83B0-31AC2B9317EF}"/>
              </a:ext>
            </a:extLst>
          </p:cNvPr>
          <p:cNvSpPr>
            <a:spLocks noGrp="1"/>
          </p:cNvSpPr>
          <p:nvPr>
            <p:ph idx="1"/>
          </p:nvPr>
        </p:nvSpPr>
        <p:spPr/>
        <p:txBody>
          <a:bodyPr vert="horz" lIns="91440" tIns="45720" rIns="91440" bIns="45720" rtlCol="0" anchor="t">
            <a:normAutofit fontScale="92500"/>
          </a:bodyPr>
          <a:lstStyle/>
          <a:p>
            <a:r>
              <a:rPr lang="es-ES" b="1" dirty="0">
                <a:ea typeface="+mn-lt"/>
                <a:cs typeface="+mn-lt"/>
              </a:rPr>
              <a:t>Alta Escalabilidad</a:t>
            </a:r>
            <a:r>
              <a:rPr lang="es-ES" dirty="0">
                <a:ea typeface="+mn-lt"/>
                <a:cs typeface="+mn-lt"/>
              </a:rPr>
              <a:t>: Ray está diseñado para escalar de manera eficiente desde una única máquina hasta clústeres con miles de nodos, gestionando de manera efectiva los recursos computacionales.</a:t>
            </a:r>
          </a:p>
          <a:p>
            <a:r>
              <a:rPr lang="es-ES" b="1" dirty="0">
                <a:ea typeface="+mn-lt"/>
                <a:cs typeface="+mn-lt"/>
              </a:rPr>
              <a:t>Facilidad de Integración</a:t>
            </a:r>
            <a:r>
              <a:rPr lang="es-ES" dirty="0">
                <a:ea typeface="+mn-lt"/>
                <a:cs typeface="+mn-lt"/>
              </a:rPr>
              <a:t>: Ray se puede integrar fácilmente con </a:t>
            </a:r>
            <a:r>
              <a:rPr lang="es-ES" err="1">
                <a:ea typeface="+mn-lt"/>
                <a:cs typeface="+mn-lt"/>
              </a:rPr>
              <a:t>frameworks</a:t>
            </a:r>
            <a:r>
              <a:rPr lang="es-ES" dirty="0">
                <a:ea typeface="+mn-lt"/>
                <a:cs typeface="+mn-lt"/>
              </a:rPr>
              <a:t> populares de aprendizaje automático, como </a:t>
            </a:r>
            <a:r>
              <a:rPr lang="es-ES" b="1" u="sng" err="1">
                <a:ea typeface="+mn-lt"/>
                <a:cs typeface="+mn-lt"/>
              </a:rPr>
              <a:t>TensorFlow</a:t>
            </a:r>
            <a:r>
              <a:rPr lang="es-ES" b="1" u="sng" dirty="0">
                <a:ea typeface="+mn-lt"/>
                <a:cs typeface="+mn-lt"/>
              </a:rPr>
              <a:t> </a:t>
            </a:r>
            <a:r>
              <a:rPr lang="es-ES" dirty="0">
                <a:ea typeface="+mn-lt"/>
                <a:cs typeface="+mn-lt"/>
              </a:rPr>
              <a:t>y </a:t>
            </a:r>
            <a:r>
              <a:rPr lang="es-ES" err="1">
                <a:ea typeface="+mn-lt"/>
                <a:cs typeface="+mn-lt"/>
              </a:rPr>
              <a:t>PyTorch</a:t>
            </a:r>
            <a:r>
              <a:rPr lang="es-ES" dirty="0">
                <a:ea typeface="+mn-lt"/>
                <a:cs typeface="+mn-lt"/>
              </a:rPr>
              <a:t>, lo que lo hace ideal para proyectos de </a:t>
            </a:r>
            <a:r>
              <a:rPr lang="es-ES" err="1">
                <a:ea typeface="+mn-lt"/>
                <a:cs typeface="+mn-lt"/>
              </a:rPr>
              <a:t>AutoML</a:t>
            </a:r>
            <a:r>
              <a:rPr lang="es-ES" dirty="0">
                <a:ea typeface="+mn-lt"/>
                <a:cs typeface="+mn-lt"/>
              </a:rPr>
              <a:t>.</a:t>
            </a:r>
          </a:p>
          <a:p>
            <a:r>
              <a:rPr lang="es-ES" b="1" dirty="0">
                <a:ea typeface="+mn-lt"/>
                <a:cs typeface="+mn-lt"/>
              </a:rPr>
              <a:t>Soporte para Diversas Aplicaciones</a:t>
            </a:r>
            <a:r>
              <a:rPr lang="es-ES" dirty="0">
                <a:ea typeface="+mn-lt"/>
                <a:cs typeface="+mn-lt"/>
              </a:rPr>
              <a:t>: Además de </a:t>
            </a:r>
            <a:r>
              <a:rPr lang="es-ES" dirty="0" err="1">
                <a:ea typeface="+mn-lt"/>
                <a:cs typeface="+mn-lt"/>
              </a:rPr>
              <a:t>AutoML</a:t>
            </a:r>
            <a:r>
              <a:rPr lang="es-ES" dirty="0">
                <a:ea typeface="+mn-lt"/>
                <a:cs typeface="+mn-lt"/>
              </a:rPr>
              <a:t>, Ray es utilizado en una variedad de aplicaciones, desde el procesamiento de grandes volúmenes de datos hasta el desarrollo de sistemas de inteligencia artificial complejos.</a:t>
            </a:r>
          </a:p>
        </p:txBody>
      </p:sp>
    </p:spTree>
    <p:extLst>
      <p:ext uri="{BB962C8B-B14F-4D97-AF65-F5344CB8AC3E}">
        <p14:creationId xmlns:p14="http://schemas.microsoft.com/office/powerpoint/2010/main" val="1421777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6C3C3E-22DB-4462-4FAD-DA701BF24A26}"/>
              </a:ext>
            </a:extLst>
          </p:cNvPr>
          <p:cNvSpPr>
            <a:spLocks noGrp="1"/>
          </p:cNvSpPr>
          <p:nvPr>
            <p:ph type="title"/>
          </p:nvPr>
        </p:nvSpPr>
        <p:spPr/>
        <p:txBody>
          <a:bodyPr/>
          <a:lstStyle/>
          <a:p>
            <a:r>
              <a:rPr lang="es-ES" dirty="0"/>
              <a:t>Ray en el </a:t>
            </a:r>
            <a:r>
              <a:rPr lang="es-ES" dirty="0" err="1"/>
              <a:t>AutoML</a:t>
            </a:r>
          </a:p>
        </p:txBody>
      </p:sp>
      <p:sp>
        <p:nvSpPr>
          <p:cNvPr id="3" name="Marcador de contenido 2">
            <a:extLst>
              <a:ext uri="{FF2B5EF4-FFF2-40B4-BE49-F238E27FC236}">
                <a16:creationId xmlns:a16="http://schemas.microsoft.com/office/drawing/2014/main" id="{8A6C953E-0BC6-661D-04AC-04F1D1ED5CC2}"/>
              </a:ext>
            </a:extLst>
          </p:cNvPr>
          <p:cNvSpPr>
            <a:spLocks noGrp="1"/>
          </p:cNvSpPr>
          <p:nvPr>
            <p:ph idx="1"/>
          </p:nvPr>
        </p:nvSpPr>
        <p:spPr/>
        <p:txBody>
          <a:bodyPr vert="horz" lIns="91440" tIns="45720" rIns="91440" bIns="45720" rtlCol="0" anchor="t">
            <a:normAutofit fontScale="92500"/>
          </a:bodyPr>
          <a:lstStyle/>
          <a:p>
            <a:r>
              <a:rPr lang="es-ES" b="1" dirty="0">
                <a:ea typeface="+mn-lt"/>
                <a:cs typeface="+mn-lt"/>
              </a:rPr>
              <a:t>Optimización y Eficiencia</a:t>
            </a:r>
            <a:r>
              <a:rPr lang="es-ES" dirty="0">
                <a:ea typeface="+mn-lt"/>
                <a:cs typeface="+mn-lt"/>
              </a:rPr>
              <a:t>: Ray permite la paralelización y distribución eficiente de tareas de entrenamiento y ajuste de modelos, lo que es fundamental en </a:t>
            </a:r>
            <a:r>
              <a:rPr lang="es-ES" dirty="0" err="1">
                <a:ea typeface="+mn-lt"/>
                <a:cs typeface="+mn-lt"/>
              </a:rPr>
              <a:t>AutoML</a:t>
            </a:r>
            <a:r>
              <a:rPr lang="es-ES" dirty="0">
                <a:ea typeface="+mn-lt"/>
                <a:cs typeface="+mn-lt"/>
              </a:rPr>
              <a:t> para manejar múltiples iteraciones y configuraciones de modelos.</a:t>
            </a:r>
            <a:endParaRPr lang="es-ES" dirty="0"/>
          </a:p>
          <a:p>
            <a:r>
              <a:rPr lang="es-ES" b="1" dirty="0">
                <a:ea typeface="+mn-lt"/>
                <a:cs typeface="+mn-lt"/>
              </a:rPr>
              <a:t>Facilita la Experimentación Rápida</a:t>
            </a:r>
            <a:r>
              <a:rPr lang="es-ES" dirty="0">
                <a:ea typeface="+mn-lt"/>
                <a:cs typeface="+mn-lt"/>
              </a:rPr>
              <a:t>: Gracias a su arquitectura, Ray permite a los científicos de datos y desarrolladores experimentar y probar rápidamente diferentes modelos y estrategias en </a:t>
            </a:r>
            <a:r>
              <a:rPr lang="es-ES" dirty="0" err="1">
                <a:ea typeface="+mn-lt"/>
                <a:cs typeface="+mn-lt"/>
              </a:rPr>
              <a:t>AutoML</a:t>
            </a:r>
            <a:r>
              <a:rPr lang="es-ES" dirty="0">
                <a:ea typeface="+mn-lt"/>
                <a:cs typeface="+mn-lt"/>
              </a:rPr>
              <a:t>.</a:t>
            </a:r>
            <a:endParaRPr lang="es-ES" dirty="0"/>
          </a:p>
          <a:p>
            <a:r>
              <a:rPr lang="es-ES" b="1" dirty="0">
                <a:ea typeface="+mn-lt"/>
                <a:cs typeface="+mn-lt"/>
              </a:rPr>
              <a:t>Reducción de Tiempos de Procesamiento</a:t>
            </a:r>
            <a:r>
              <a:rPr lang="es-ES" dirty="0">
                <a:ea typeface="+mn-lt"/>
                <a:cs typeface="+mn-lt"/>
              </a:rPr>
              <a:t>: En entornos donde el tiempo es crítico, como en la detección de fraudes o el procesamiento de señales en tiempo real, Ray ayuda a acelerar significativamente el procesamiento y análisis de datos.</a:t>
            </a:r>
            <a:endParaRPr lang="es-ES" dirty="0"/>
          </a:p>
          <a:p>
            <a:endParaRPr lang="es-ES" dirty="0"/>
          </a:p>
        </p:txBody>
      </p:sp>
    </p:spTree>
    <p:extLst>
      <p:ext uri="{BB962C8B-B14F-4D97-AF65-F5344CB8AC3E}">
        <p14:creationId xmlns:p14="http://schemas.microsoft.com/office/powerpoint/2010/main" val="3523811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72038F-ED5C-E374-F6E9-A314F6E1DEEA}"/>
              </a:ext>
            </a:extLst>
          </p:cNvPr>
          <p:cNvSpPr>
            <a:spLocks noGrp="1"/>
          </p:cNvSpPr>
          <p:nvPr>
            <p:ph type="title"/>
          </p:nvPr>
        </p:nvSpPr>
        <p:spPr/>
        <p:txBody>
          <a:bodyPr/>
          <a:lstStyle/>
          <a:p>
            <a:r>
              <a:rPr lang="es-ES" dirty="0"/>
              <a:t>Casos de uso de Ray</a:t>
            </a:r>
          </a:p>
        </p:txBody>
      </p:sp>
    </p:spTree>
    <p:extLst>
      <p:ext uri="{BB962C8B-B14F-4D97-AF65-F5344CB8AC3E}">
        <p14:creationId xmlns:p14="http://schemas.microsoft.com/office/powerpoint/2010/main" val="1734946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1B2973-4253-AB56-7402-2B4A3D00CE51}"/>
              </a:ext>
            </a:extLst>
          </p:cNvPr>
          <p:cNvSpPr>
            <a:spLocks noGrp="1"/>
          </p:cNvSpPr>
          <p:nvPr>
            <p:ph type="title"/>
          </p:nvPr>
        </p:nvSpPr>
        <p:spPr/>
        <p:txBody>
          <a:bodyPr/>
          <a:lstStyle/>
          <a:p>
            <a:r>
              <a:rPr lang="es-ES_tradnl" dirty="0"/>
              <a:t>RAY: Motivación</a:t>
            </a:r>
          </a:p>
        </p:txBody>
      </p:sp>
      <p:sp>
        <p:nvSpPr>
          <p:cNvPr id="3" name="Marcador de contenido 2">
            <a:extLst>
              <a:ext uri="{FF2B5EF4-FFF2-40B4-BE49-F238E27FC236}">
                <a16:creationId xmlns:a16="http://schemas.microsoft.com/office/drawing/2014/main" id="{FB3CC897-15E4-DECC-A821-0C214DA852D8}"/>
              </a:ext>
            </a:extLst>
          </p:cNvPr>
          <p:cNvSpPr>
            <a:spLocks noGrp="1"/>
          </p:cNvSpPr>
          <p:nvPr>
            <p:ph idx="1"/>
          </p:nvPr>
        </p:nvSpPr>
        <p:spPr/>
        <p:txBody>
          <a:bodyPr/>
          <a:lstStyle/>
          <a:p>
            <a:r>
              <a:rPr lang="es-ES_tradnl" dirty="0"/>
              <a:t>Proporcionado también como SaaS: </a:t>
            </a:r>
            <a:r>
              <a:rPr lang="es-ES_tradnl" dirty="0">
                <a:hlinkClick r:id="rId2"/>
              </a:rPr>
              <a:t>https://www.anyscale.com</a:t>
            </a:r>
            <a:endParaRPr lang="es-ES_tradnl" dirty="0"/>
          </a:p>
          <a:p>
            <a:r>
              <a:rPr lang="es-ES_tradnl" dirty="0"/>
              <a:t>Ray Summit: </a:t>
            </a:r>
            <a:r>
              <a:rPr lang="es-ES_tradnl" dirty="0">
                <a:hlinkClick r:id="rId3"/>
              </a:rPr>
              <a:t>https://raysummit.anyscale.com/speakers</a:t>
            </a:r>
            <a:endParaRPr lang="es-ES_tradnl" dirty="0"/>
          </a:p>
          <a:p>
            <a:r>
              <a:rPr lang="es-ES_tradnl" dirty="0"/>
              <a:t>Patrocinadores y usuarios: IBM, AWS, </a:t>
            </a:r>
            <a:r>
              <a:rPr lang="es-ES_tradnl" dirty="0" err="1"/>
              <a:t>OpenAI</a:t>
            </a:r>
            <a:r>
              <a:rPr lang="es-ES_tradnl" dirty="0"/>
              <a:t>, </a:t>
            </a:r>
            <a:r>
              <a:rPr lang="es-ES_tradnl" dirty="0" err="1"/>
              <a:t>Linkedin</a:t>
            </a:r>
            <a:r>
              <a:rPr lang="es-ES_tradnl" dirty="0"/>
              <a:t>, Pinterest, Google, Netflix</a:t>
            </a:r>
          </a:p>
        </p:txBody>
      </p:sp>
    </p:spTree>
    <p:extLst>
      <p:ext uri="{BB962C8B-B14F-4D97-AF65-F5344CB8AC3E}">
        <p14:creationId xmlns:p14="http://schemas.microsoft.com/office/powerpoint/2010/main" val="2304084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FF6364-B5E1-6E21-326E-DCA0A588497C}"/>
              </a:ext>
            </a:extLst>
          </p:cNvPr>
          <p:cNvSpPr>
            <a:spLocks noGrp="1"/>
          </p:cNvSpPr>
          <p:nvPr>
            <p:ph type="title"/>
          </p:nvPr>
        </p:nvSpPr>
        <p:spPr/>
        <p:txBody>
          <a:bodyPr/>
          <a:lstStyle/>
          <a:p>
            <a:r>
              <a:rPr lang="es-ES_tradnl" dirty="0"/>
              <a:t>Ray: Usos posibles</a:t>
            </a:r>
          </a:p>
        </p:txBody>
      </p:sp>
      <p:sp>
        <p:nvSpPr>
          <p:cNvPr id="3" name="Marcador de contenido 2">
            <a:extLst>
              <a:ext uri="{FF2B5EF4-FFF2-40B4-BE49-F238E27FC236}">
                <a16:creationId xmlns:a16="http://schemas.microsoft.com/office/drawing/2014/main" id="{DEFF304F-3D86-5D7C-1FFC-C6FB791C27DF}"/>
              </a:ext>
            </a:extLst>
          </p:cNvPr>
          <p:cNvSpPr>
            <a:spLocks noGrp="1"/>
          </p:cNvSpPr>
          <p:nvPr>
            <p:ph idx="1"/>
          </p:nvPr>
        </p:nvSpPr>
        <p:spPr/>
        <p:txBody>
          <a:bodyPr/>
          <a:lstStyle/>
          <a:p>
            <a:r>
              <a:rPr lang="es-ES_tradnl" dirty="0"/>
              <a:t>Inferencia</a:t>
            </a:r>
          </a:p>
          <a:p>
            <a:r>
              <a:rPr lang="es-ES_tradnl" dirty="0"/>
              <a:t>Entrenamiento distribuido</a:t>
            </a:r>
          </a:p>
          <a:p>
            <a:r>
              <a:rPr lang="es-ES_tradnl" dirty="0"/>
              <a:t>Servidor de modelos</a:t>
            </a:r>
          </a:p>
          <a:p>
            <a:r>
              <a:rPr lang="es-ES_tradnl" b="1" dirty="0"/>
              <a:t>Ajuste distribuido de </a:t>
            </a:r>
            <a:r>
              <a:rPr lang="es-ES_tradnl" b="1" dirty="0" err="1"/>
              <a:t>hiperparámetros</a:t>
            </a:r>
            <a:endParaRPr lang="es-ES_tradnl" b="1" dirty="0"/>
          </a:p>
          <a:p>
            <a:r>
              <a:rPr lang="es-ES_tradnl" dirty="0"/>
              <a:t>Creación de una plataforma de ML</a:t>
            </a:r>
          </a:p>
        </p:txBody>
      </p:sp>
    </p:spTree>
    <p:extLst>
      <p:ext uri="{BB962C8B-B14F-4D97-AF65-F5344CB8AC3E}">
        <p14:creationId xmlns:p14="http://schemas.microsoft.com/office/powerpoint/2010/main" val="1662590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Interfaz de usuario gráfica, Aplicación&#10;&#10;Descripción generada automáticamente">
            <a:extLst>
              <a:ext uri="{FF2B5EF4-FFF2-40B4-BE49-F238E27FC236}">
                <a16:creationId xmlns:a16="http://schemas.microsoft.com/office/drawing/2014/main" id="{6B213530-FADE-D4EB-1236-41E188397714}"/>
              </a:ext>
            </a:extLst>
          </p:cNvPr>
          <p:cNvPicPr>
            <a:picLocks noGrp="1" noChangeAspect="1"/>
          </p:cNvPicPr>
          <p:nvPr>
            <p:ph idx="1"/>
          </p:nvPr>
        </p:nvPicPr>
        <p:blipFill>
          <a:blip r:embed="rId2"/>
          <a:stretch>
            <a:fillRect/>
          </a:stretch>
        </p:blipFill>
        <p:spPr>
          <a:xfrm>
            <a:off x="2212474" y="1573562"/>
            <a:ext cx="8382000" cy="4140253"/>
          </a:xfrm>
        </p:spPr>
      </p:pic>
      <p:sp>
        <p:nvSpPr>
          <p:cNvPr id="9" name="Título 1">
            <a:extLst>
              <a:ext uri="{FF2B5EF4-FFF2-40B4-BE49-F238E27FC236}">
                <a16:creationId xmlns:a16="http://schemas.microsoft.com/office/drawing/2014/main" id="{D75AF847-B0C9-1035-DD74-B6CC9E507110}"/>
              </a:ext>
            </a:extLst>
          </p:cNvPr>
          <p:cNvSpPr>
            <a:spLocks noGrp="1"/>
          </p:cNvSpPr>
          <p:nvPr>
            <p:ph type="title"/>
          </p:nvPr>
        </p:nvSpPr>
        <p:spPr>
          <a:xfrm>
            <a:off x="838200" y="365125"/>
            <a:ext cx="10515600" cy="1325563"/>
          </a:xfrm>
        </p:spPr>
        <p:txBody>
          <a:bodyPr/>
          <a:lstStyle/>
          <a:p>
            <a:r>
              <a:rPr lang="es-ES_tradnl" dirty="0"/>
              <a:t>Ray: Usos posibles</a:t>
            </a:r>
          </a:p>
        </p:txBody>
      </p:sp>
    </p:spTree>
    <p:extLst>
      <p:ext uri="{BB962C8B-B14F-4D97-AF65-F5344CB8AC3E}">
        <p14:creationId xmlns:p14="http://schemas.microsoft.com/office/powerpoint/2010/main" val="3382837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0BE328-8AC2-E7AD-44F9-0E856E7D81EE}"/>
              </a:ext>
            </a:extLst>
          </p:cNvPr>
          <p:cNvSpPr>
            <a:spLocks noGrp="1"/>
          </p:cNvSpPr>
          <p:nvPr>
            <p:ph type="title"/>
          </p:nvPr>
        </p:nvSpPr>
        <p:spPr/>
        <p:txBody>
          <a:bodyPr/>
          <a:lstStyle/>
          <a:p>
            <a:r>
              <a:rPr lang="es-ES" b="1" dirty="0"/>
              <a:t>Ejercicio 1 : Configuración</a:t>
            </a:r>
            <a:br>
              <a:rPr lang="es-ES" b="1" dirty="0"/>
            </a:br>
            <a:endParaRPr lang="en-US" dirty="0"/>
          </a:p>
        </p:txBody>
      </p:sp>
      <p:sp>
        <p:nvSpPr>
          <p:cNvPr id="3" name="Marcador de contenido 2">
            <a:extLst>
              <a:ext uri="{FF2B5EF4-FFF2-40B4-BE49-F238E27FC236}">
                <a16:creationId xmlns:a16="http://schemas.microsoft.com/office/drawing/2014/main" id="{EA0E45BE-AA06-7241-BDFA-3D3015002931}"/>
              </a:ext>
            </a:extLst>
          </p:cNvPr>
          <p:cNvSpPr>
            <a:spLocks noGrp="1"/>
          </p:cNvSpPr>
          <p:nvPr>
            <p:ph idx="1"/>
          </p:nvPr>
        </p:nvSpPr>
        <p:spPr/>
        <p:txBody>
          <a:bodyPr vert="horz" lIns="91440" tIns="45720" rIns="91440" bIns="45720" rtlCol="0" anchor="t">
            <a:normAutofit/>
          </a:bodyPr>
          <a:lstStyle/>
          <a:p>
            <a:endParaRPr lang="es-ES" dirty="0"/>
          </a:p>
          <a:p>
            <a:pPr marL="0" indent="0">
              <a:buNone/>
            </a:pPr>
            <a:endParaRPr lang="en-US" dirty="0"/>
          </a:p>
        </p:txBody>
      </p:sp>
      <p:sp>
        <p:nvSpPr>
          <p:cNvPr id="5" name="CuadroTexto 4">
            <a:extLst>
              <a:ext uri="{FF2B5EF4-FFF2-40B4-BE49-F238E27FC236}">
                <a16:creationId xmlns:a16="http://schemas.microsoft.com/office/drawing/2014/main" id="{F6FA2813-79E9-9E73-85F8-83AF1B987618}"/>
              </a:ext>
            </a:extLst>
          </p:cNvPr>
          <p:cNvSpPr txBox="1"/>
          <p:nvPr/>
        </p:nvSpPr>
        <p:spPr>
          <a:xfrm>
            <a:off x="890334" y="1536469"/>
            <a:ext cx="510016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ea typeface="+mn-lt"/>
                <a:cs typeface="+mn-lt"/>
              </a:rPr>
              <a:t>source $STORE/</a:t>
            </a:r>
            <a:r>
              <a:rPr lang="en-US" err="1">
                <a:ea typeface="+mn-lt"/>
                <a:cs typeface="+mn-lt"/>
              </a:rPr>
              <a:t>mytf</a:t>
            </a:r>
            <a:r>
              <a:rPr lang="en-US" dirty="0">
                <a:ea typeface="+mn-lt"/>
                <a:cs typeface="+mn-lt"/>
              </a:rPr>
              <a:t>/bin/activate</a:t>
            </a:r>
          </a:p>
          <a:p>
            <a:pPr marL="285750" indent="-285750">
              <a:buFont typeface="Wingdings"/>
              <a:buChar char="Ø"/>
            </a:pPr>
            <a:r>
              <a:rPr lang="en-US" dirty="0">
                <a:ea typeface="+mn-lt"/>
                <a:cs typeface="+mn-lt"/>
              </a:rPr>
              <a:t>python3 -m pip install ray</a:t>
            </a:r>
          </a:p>
          <a:p>
            <a:pPr marL="285750" indent="-285750">
              <a:buFont typeface="Wingdings"/>
              <a:buChar char="Ø"/>
            </a:pPr>
            <a:r>
              <a:rPr lang="en-US" dirty="0"/>
              <a:t>python3</a:t>
            </a:r>
          </a:p>
        </p:txBody>
      </p:sp>
      <p:sp>
        <p:nvSpPr>
          <p:cNvPr id="6" name="CuadroTexto 5">
            <a:extLst>
              <a:ext uri="{FF2B5EF4-FFF2-40B4-BE49-F238E27FC236}">
                <a16:creationId xmlns:a16="http://schemas.microsoft.com/office/drawing/2014/main" id="{DE3E5BF0-919E-FF5E-9BB8-964C3BEF6532}"/>
              </a:ext>
            </a:extLst>
          </p:cNvPr>
          <p:cNvSpPr txBox="1"/>
          <p:nvPr/>
        </p:nvSpPr>
        <p:spPr>
          <a:xfrm>
            <a:off x="872612" y="6055305"/>
            <a:ext cx="38656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Ray iniciado con éxito: True</a:t>
            </a:r>
          </a:p>
        </p:txBody>
      </p:sp>
      <p:sp>
        <p:nvSpPr>
          <p:cNvPr id="7" name="Rectangle 3">
            <a:extLst>
              <a:ext uri="{FF2B5EF4-FFF2-40B4-BE49-F238E27FC236}">
                <a16:creationId xmlns:a16="http://schemas.microsoft.com/office/drawing/2014/main" id="{11A7D8EE-EB9C-D785-68EC-79B722365359}"/>
              </a:ext>
            </a:extLst>
          </p:cNvPr>
          <p:cNvSpPr>
            <a:spLocks noChangeArrowheads="1"/>
          </p:cNvSpPr>
          <p:nvPr/>
        </p:nvSpPr>
        <p:spPr bwMode="auto">
          <a:xfrm>
            <a:off x="3454511" y="2337032"/>
            <a:ext cx="5064660" cy="3496445"/>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9350" numCol="1" anchor="ctr" anchorCtr="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spcAft>
                <a:spcPct val="0"/>
              </a:spcAft>
            </a:pPr>
            <a:r>
              <a:rPr kumimoji="0" lang="es-ES" b="0" i="0" u="none" strike="noStrike" cap="none" normalizeH="0" baseline="0" dirty="0">
                <a:ln>
                  <a:noFill/>
                </a:ln>
                <a:solidFill>
                  <a:schemeClr val="accent6"/>
                </a:solidFill>
                <a:effectLst/>
                <a:latin typeface="Consolas"/>
              </a:rPr>
              <a:t>import</a:t>
            </a:r>
            <a:r>
              <a:rPr kumimoji="0" lang="es-ES" b="0" i="0" u="none" strike="noStrike" cap="none" normalizeH="0" baseline="0" dirty="0">
                <a:ln>
                  <a:noFill/>
                </a:ln>
                <a:solidFill>
                  <a:srgbClr val="000000"/>
                </a:solidFill>
                <a:effectLst/>
                <a:latin typeface="Consolas"/>
              </a:rPr>
              <a:t> </a:t>
            </a:r>
            <a:r>
              <a:rPr lang="es-ES" dirty="0">
                <a:solidFill>
                  <a:srgbClr val="000000"/>
                </a:solidFill>
                <a:latin typeface="Consolas"/>
              </a:rPr>
              <a:t>tensorflow </a:t>
            </a:r>
            <a:r>
              <a:rPr lang="es-ES" dirty="0">
                <a:solidFill>
                  <a:schemeClr val="accent6"/>
                </a:solidFill>
                <a:latin typeface="Consolas"/>
              </a:rPr>
              <a:t>as </a:t>
            </a:r>
            <a:r>
              <a:rPr lang="es-ES" dirty="0">
                <a:solidFill>
                  <a:srgbClr val="000000"/>
                </a:solidFill>
                <a:latin typeface="Consolas"/>
              </a:rPr>
              <a:t>tf
</a:t>
            </a:r>
            <a:r>
              <a:rPr lang="es-ES" dirty="0" err="1">
                <a:solidFill>
                  <a:schemeClr val="accent6"/>
                </a:solidFill>
                <a:latin typeface="Consolas"/>
              </a:rPr>
              <a:t>import</a:t>
            </a:r>
            <a:r>
              <a:rPr lang="es-ES" dirty="0">
                <a:solidFill>
                  <a:srgbClr val="000000"/>
                </a:solidFill>
                <a:latin typeface="Consolas"/>
              </a:rPr>
              <a:t> </a:t>
            </a:r>
            <a:r>
              <a:rPr lang="es-ES" dirty="0" err="1">
                <a:solidFill>
                  <a:srgbClr val="000000"/>
                </a:solidFill>
                <a:latin typeface="Consolas"/>
              </a:rPr>
              <a:t>ray</a:t>
            </a:r>
            <a:r>
              <a:rPr lang="es-ES" dirty="0">
                <a:solidFill>
                  <a:srgbClr val="000000"/>
                </a:solidFill>
                <a:latin typeface="Consolas"/>
              </a:rPr>
              <a:t>
</a:t>
            </a:r>
            <a:r>
              <a:rPr lang="es-ES" dirty="0" err="1">
                <a:solidFill>
                  <a:srgbClr val="000000"/>
                </a:solidFill>
                <a:latin typeface="Consolas"/>
              </a:rPr>
              <a:t>print</a:t>
            </a:r>
            <a:r>
              <a:rPr lang="es-ES" dirty="0">
                <a:solidFill>
                  <a:srgbClr val="000000"/>
                </a:solidFill>
                <a:latin typeface="Consolas"/>
              </a:rPr>
              <a:t>(</a:t>
            </a:r>
            <a:r>
              <a:rPr lang="es-ES" dirty="0" err="1">
                <a:solidFill>
                  <a:srgbClr val="000000"/>
                </a:solidFill>
                <a:latin typeface="Consolas"/>
              </a:rPr>
              <a:t>f"</a:t>
            </a:r>
            <a:r>
              <a:rPr lang="es-ES" dirty="0" err="1">
                <a:solidFill>
                  <a:schemeClr val="accent1"/>
                </a:solidFill>
                <a:latin typeface="Consolas"/>
              </a:rPr>
              <a:t>Version</a:t>
            </a:r>
            <a:r>
              <a:rPr lang="es-ES" dirty="0">
                <a:solidFill>
                  <a:schemeClr val="accent1"/>
                </a:solidFill>
                <a:latin typeface="Consolas"/>
              </a:rPr>
              <a:t> de </a:t>
            </a:r>
            <a:r>
              <a:rPr lang="es-ES" dirty="0" err="1">
                <a:solidFill>
                  <a:schemeClr val="accent1"/>
                </a:solidFill>
                <a:latin typeface="Consolas"/>
              </a:rPr>
              <a:t>TensorFlow</a:t>
            </a:r>
            <a:r>
              <a:rPr lang="es-ES" dirty="0">
                <a:solidFill>
                  <a:schemeClr val="accent1"/>
                </a:solidFill>
                <a:latin typeface="Consolas"/>
              </a:rPr>
              <a:t>: {</a:t>
            </a:r>
            <a:r>
              <a:rPr lang="es-ES" dirty="0" err="1">
                <a:solidFill>
                  <a:schemeClr val="accent1"/>
                </a:solidFill>
                <a:latin typeface="Consolas"/>
              </a:rPr>
              <a:t>tf</a:t>
            </a:r>
            <a:r>
              <a:rPr lang="es-ES" dirty="0">
                <a:solidFill>
                  <a:schemeClr val="accent1"/>
                </a:solidFill>
                <a:latin typeface="Consolas"/>
              </a:rPr>
              <a:t>.__</a:t>
            </a:r>
            <a:r>
              <a:rPr lang="es-ES" dirty="0" err="1">
                <a:solidFill>
                  <a:schemeClr val="accent1"/>
                </a:solidFill>
                <a:latin typeface="Consolas"/>
              </a:rPr>
              <a:t>version</a:t>
            </a:r>
            <a:r>
              <a:rPr lang="es-ES" dirty="0">
                <a:solidFill>
                  <a:schemeClr val="accent1"/>
                </a:solidFill>
                <a:latin typeface="Consolas"/>
              </a:rPr>
              <a:t>__}</a:t>
            </a:r>
            <a:r>
              <a:rPr lang="es-ES" dirty="0">
                <a:solidFill>
                  <a:srgbClr val="000000"/>
                </a:solidFill>
                <a:latin typeface="Consolas"/>
              </a:rPr>
              <a:t>")
</a:t>
            </a:r>
            <a:r>
              <a:rPr lang="es-ES" dirty="0" err="1">
                <a:solidFill>
                  <a:srgbClr val="000000"/>
                </a:solidFill>
                <a:latin typeface="Consolas"/>
              </a:rPr>
              <a:t>print</a:t>
            </a:r>
            <a:r>
              <a:rPr lang="es-ES" dirty="0">
                <a:solidFill>
                  <a:srgbClr val="000000"/>
                </a:solidFill>
                <a:latin typeface="Consolas"/>
              </a:rPr>
              <a:t>(</a:t>
            </a:r>
            <a:r>
              <a:rPr lang="es-ES" dirty="0" err="1">
                <a:latin typeface="Consolas"/>
              </a:rPr>
              <a:t>f"</a:t>
            </a:r>
            <a:r>
              <a:rPr lang="es-ES" dirty="0" err="1">
                <a:solidFill>
                  <a:schemeClr val="accent1"/>
                </a:solidFill>
                <a:latin typeface="Consolas"/>
              </a:rPr>
              <a:t>Version</a:t>
            </a:r>
            <a:r>
              <a:rPr lang="es-ES" dirty="0">
                <a:solidFill>
                  <a:schemeClr val="accent1"/>
                </a:solidFill>
                <a:latin typeface="Consolas"/>
              </a:rPr>
              <a:t> de Ray: {</a:t>
            </a:r>
            <a:r>
              <a:rPr kumimoji="0" lang="es-ES" b="0" i="0" u="none" strike="noStrike" cap="none" normalizeH="0" baseline="0" dirty="0" err="1">
                <a:ln>
                  <a:noFill/>
                </a:ln>
                <a:solidFill>
                  <a:schemeClr val="accent1"/>
                </a:solidFill>
                <a:effectLst/>
                <a:latin typeface="Consolas"/>
              </a:rPr>
              <a:t>ray</a:t>
            </a:r>
            <a:r>
              <a:rPr lang="es-ES" dirty="0">
                <a:solidFill>
                  <a:schemeClr val="accent1"/>
                </a:solidFill>
                <a:latin typeface="Consolas"/>
              </a:rPr>
              <a:t>.__</a:t>
            </a:r>
            <a:r>
              <a:rPr lang="es-ES" dirty="0" err="1">
                <a:solidFill>
                  <a:schemeClr val="accent1"/>
                </a:solidFill>
                <a:latin typeface="Consolas"/>
              </a:rPr>
              <a:t>version</a:t>
            </a:r>
            <a:r>
              <a:rPr lang="es-ES" dirty="0">
                <a:solidFill>
                  <a:schemeClr val="accent1"/>
                </a:solidFill>
                <a:latin typeface="Consolas"/>
              </a:rPr>
              <a:t>__}</a:t>
            </a:r>
            <a:r>
              <a:rPr lang="es-ES" dirty="0">
                <a:solidFill>
                  <a:srgbClr val="000000"/>
                </a:solidFill>
                <a:latin typeface="Consolas"/>
              </a:rPr>
              <a:t>")
# Inicializa Ray y verifica
</a:t>
            </a:r>
            <a:r>
              <a:rPr kumimoji="0" lang="es-ES" b="0" i="0" u="none" strike="noStrike" cap="none" normalizeH="0" baseline="0" dirty="0" err="1">
                <a:ln>
                  <a:noFill/>
                </a:ln>
                <a:solidFill>
                  <a:srgbClr val="000000"/>
                </a:solidFill>
                <a:effectLst/>
                <a:latin typeface="Consolas"/>
              </a:rPr>
              <a:t>ray.</a:t>
            </a:r>
            <a:r>
              <a:rPr lang="es-ES" dirty="0" err="1">
                <a:solidFill>
                  <a:srgbClr val="000000"/>
                </a:solidFill>
                <a:latin typeface="Consolas"/>
              </a:rPr>
              <a:t>init</a:t>
            </a:r>
            <a:r>
              <a:rPr kumimoji="0" lang="es-ES" b="0" i="0" u="none" strike="noStrike" cap="none" normalizeH="0" baseline="0" dirty="0">
                <a:ln>
                  <a:noFill/>
                </a:ln>
                <a:solidFill>
                  <a:srgbClr val="000000"/>
                </a:solidFill>
                <a:effectLst/>
                <a:latin typeface="Consolas"/>
              </a:rPr>
              <a:t>(</a:t>
            </a:r>
            <a:r>
              <a:rPr lang="es-ES" dirty="0" err="1">
                <a:solidFill>
                  <a:srgbClr val="000000"/>
                </a:solidFill>
                <a:latin typeface="Consolas"/>
              </a:rPr>
              <a:t>ignore_reinit</a:t>
            </a:r>
            <a:r>
              <a:rPr kumimoji="0" lang="es-ES" b="0" i="0" u="none" strike="noStrike" cap="none" normalizeH="0" baseline="0" dirty="0" err="1">
                <a:ln>
                  <a:noFill/>
                </a:ln>
                <a:solidFill>
                  <a:srgbClr val="000000"/>
                </a:solidFill>
                <a:effectLst/>
                <a:latin typeface="Consolas"/>
              </a:rPr>
              <a:t>_</a:t>
            </a:r>
            <a:r>
              <a:rPr lang="es-ES" dirty="0" err="1">
                <a:solidFill>
                  <a:srgbClr val="000000"/>
                </a:solidFill>
                <a:latin typeface="Consolas"/>
              </a:rPr>
              <a:t>error</a:t>
            </a:r>
            <a:r>
              <a:rPr kumimoji="0" lang="es-ES" b="0" i="0" u="none" strike="noStrike" cap="none" normalizeH="0" baseline="0" dirty="0">
                <a:ln>
                  <a:noFill/>
                </a:ln>
                <a:solidFill>
                  <a:srgbClr val="000000"/>
                </a:solidFill>
                <a:effectLst/>
                <a:latin typeface="Consolas"/>
              </a:rPr>
              <a:t>=</a:t>
            </a:r>
            <a:r>
              <a:rPr lang="es-ES" dirty="0">
                <a:solidFill>
                  <a:srgbClr val="000000"/>
                </a:solidFill>
                <a:latin typeface="Consolas"/>
              </a:rPr>
              <a:t>True</a:t>
            </a:r>
            <a:r>
              <a:rPr kumimoji="0" lang="es-ES" b="0" i="0" u="none" strike="noStrike" cap="none" normalizeH="0" baseline="0" dirty="0">
                <a:ln>
                  <a:noFill/>
                </a:ln>
                <a:solidFill>
                  <a:srgbClr val="000000"/>
                </a:solidFill>
                <a:effectLst/>
                <a:latin typeface="Consolas"/>
              </a:rPr>
              <a:t>)</a:t>
            </a:r>
            <a:r>
              <a:rPr lang="es-ES" dirty="0">
                <a:solidFill>
                  <a:srgbClr val="000000"/>
                </a:solidFill>
                <a:latin typeface="Consolas"/>
              </a:rPr>
              <a:t>
</a:t>
            </a:r>
            <a:r>
              <a:rPr lang="es-ES" dirty="0" err="1">
                <a:solidFill>
                  <a:srgbClr val="000000"/>
                </a:solidFill>
                <a:latin typeface="Consolas"/>
              </a:rPr>
              <a:t>print</a:t>
            </a:r>
            <a:r>
              <a:rPr lang="es-ES" dirty="0">
                <a:solidFill>
                  <a:srgbClr val="000000"/>
                </a:solidFill>
                <a:latin typeface="Consolas"/>
              </a:rPr>
              <a:t>("</a:t>
            </a:r>
            <a:r>
              <a:rPr lang="es-ES" dirty="0">
                <a:solidFill>
                  <a:schemeClr val="accent1"/>
                </a:solidFill>
                <a:latin typeface="Consolas"/>
              </a:rPr>
              <a:t>Ray iniciado con éxito: </a:t>
            </a:r>
            <a:r>
              <a:rPr lang="es-ES" dirty="0">
                <a:solidFill>
                  <a:srgbClr val="000000"/>
                </a:solidFill>
                <a:latin typeface="Consolas"/>
              </a:rPr>
              <a:t>", </a:t>
            </a:r>
            <a:r>
              <a:rPr lang="es-ES" dirty="0" err="1">
                <a:solidFill>
                  <a:srgbClr val="000000"/>
                </a:solidFill>
                <a:latin typeface="Consolas"/>
              </a:rPr>
              <a:t>ray</a:t>
            </a:r>
            <a:r>
              <a:rPr kumimoji="0" lang="es-ES" b="0" i="0" u="none" strike="noStrike" cap="none" normalizeH="0" baseline="0" dirty="0" err="1">
                <a:ln>
                  <a:noFill/>
                </a:ln>
                <a:solidFill>
                  <a:srgbClr val="000000"/>
                </a:solidFill>
                <a:effectLst/>
                <a:latin typeface="Consolas"/>
              </a:rPr>
              <a:t>.</a:t>
            </a:r>
            <a:r>
              <a:rPr lang="es-ES" dirty="0" err="1">
                <a:solidFill>
                  <a:srgbClr val="000000"/>
                </a:solidFill>
                <a:latin typeface="Consolas"/>
              </a:rPr>
              <a:t>is</a:t>
            </a:r>
            <a:r>
              <a:rPr kumimoji="0" lang="es-ES" b="0" i="0" u="none" strike="noStrike" cap="none" normalizeH="0" baseline="0" dirty="0" err="1">
                <a:ln>
                  <a:noFill/>
                </a:ln>
                <a:solidFill>
                  <a:srgbClr val="000000"/>
                </a:solidFill>
                <a:effectLst/>
                <a:latin typeface="Consolas"/>
              </a:rPr>
              <a:t>_</a:t>
            </a:r>
            <a:r>
              <a:rPr lang="es-ES" dirty="0" err="1">
                <a:solidFill>
                  <a:srgbClr val="000000"/>
                </a:solidFill>
                <a:latin typeface="Consolas"/>
              </a:rPr>
              <a:t>initialized</a:t>
            </a:r>
            <a:r>
              <a:rPr lang="es-ES" dirty="0">
                <a:latin typeface="Consolas"/>
              </a:rPr>
              <a:t>())</a:t>
            </a:r>
            <a:endParaRPr lang="es-ES" dirty="0"/>
          </a:p>
        </p:txBody>
      </p:sp>
      <p:sp>
        <p:nvSpPr>
          <p:cNvPr id="4" name="CuadroTexto 3">
            <a:extLst>
              <a:ext uri="{FF2B5EF4-FFF2-40B4-BE49-F238E27FC236}">
                <a16:creationId xmlns:a16="http://schemas.microsoft.com/office/drawing/2014/main" id="{51CD6CC6-C9E9-115C-1615-70D856303327}"/>
              </a:ext>
            </a:extLst>
          </p:cNvPr>
          <p:cNvSpPr txBox="1"/>
          <p:nvPr/>
        </p:nvSpPr>
        <p:spPr>
          <a:xfrm>
            <a:off x="8861926" y="954505"/>
            <a:ext cx="2743200" cy="15286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u="sng" baseline="30000" dirty="0">
                <a:solidFill>
                  <a:srgbClr val="8E58B6"/>
                </a:solidFill>
                <a:hlinkClick r:id="rId2">
                  <a:extLst>
                    <a:ext uri="{A12FA001-AC4F-418D-AE19-62706E023703}">
                      <ahyp:hlinkClr xmlns:ahyp="http://schemas.microsoft.com/office/drawing/2018/hyperlinkcolor" val="tx"/>
                    </a:ext>
                  </a:extLst>
                </a:hlinkClick>
              </a:rPr>
              <a:t>https://github.com/diegoandradecanosa/Cesga2023Courses/tree/main/tf_dist/TF/007</a:t>
            </a:r>
            <a:r>
              <a:rPr lang="es-ES" sz="2800" u="sng" baseline="30000" dirty="0">
                <a:solidFill>
                  <a:srgbClr val="8E58B6"/>
                </a:solidFill>
              </a:rPr>
              <a:t>/check_install.py</a:t>
            </a:r>
            <a:endParaRPr lang="es-ES" sz="2800" u="sng" baseline="30000">
              <a:solidFill>
                <a:srgbClr val="8E58B6"/>
              </a:solidFill>
              <a:hlinkClick r:id="rId2">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026969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891C5FED-048C-CDCB-EAC5-3DCA239E1474}"/>
              </a:ext>
            </a:extLst>
          </p:cNvPr>
          <p:cNvPicPr>
            <a:picLocks noGrp="1" noChangeAspect="1"/>
          </p:cNvPicPr>
          <p:nvPr>
            <p:ph idx="1"/>
          </p:nvPr>
        </p:nvPicPr>
        <p:blipFill>
          <a:blip r:embed="rId2"/>
          <a:stretch>
            <a:fillRect/>
          </a:stretch>
        </p:blipFill>
        <p:spPr>
          <a:xfrm>
            <a:off x="1931459" y="68263"/>
            <a:ext cx="8329082" cy="6246812"/>
          </a:xfrm>
          <a:noFill/>
        </p:spPr>
      </p:pic>
    </p:spTree>
    <p:extLst>
      <p:ext uri="{BB962C8B-B14F-4D97-AF65-F5344CB8AC3E}">
        <p14:creationId xmlns:p14="http://schemas.microsoft.com/office/powerpoint/2010/main" val="1901342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DADEB6-9954-F077-AB38-53BFC4F71C73}"/>
              </a:ext>
            </a:extLst>
          </p:cNvPr>
          <p:cNvSpPr>
            <a:spLocks noGrp="1"/>
          </p:cNvSpPr>
          <p:nvPr>
            <p:ph type="title"/>
          </p:nvPr>
        </p:nvSpPr>
        <p:spPr/>
        <p:txBody>
          <a:bodyPr/>
          <a:lstStyle/>
          <a:p>
            <a:r>
              <a:rPr lang="es-ES" b="1" dirty="0"/>
              <a:t>¿Qué es el AutoML?</a:t>
            </a:r>
            <a:endParaRPr lang="es-ES" dirty="0"/>
          </a:p>
        </p:txBody>
      </p:sp>
      <p:sp>
        <p:nvSpPr>
          <p:cNvPr id="3" name="Marcador de contenido 2">
            <a:extLst>
              <a:ext uri="{FF2B5EF4-FFF2-40B4-BE49-F238E27FC236}">
                <a16:creationId xmlns:a16="http://schemas.microsoft.com/office/drawing/2014/main" id="{A34D2A44-D3A0-EA6F-4771-5299BEF58417}"/>
              </a:ext>
            </a:extLst>
          </p:cNvPr>
          <p:cNvSpPr>
            <a:spLocks noGrp="1"/>
          </p:cNvSpPr>
          <p:nvPr>
            <p:ph idx="1"/>
          </p:nvPr>
        </p:nvSpPr>
        <p:spPr/>
        <p:txBody>
          <a:bodyPr vert="horz" lIns="91440" tIns="45720" rIns="91440" bIns="45720" rtlCol="0" anchor="t">
            <a:normAutofit fontScale="92500"/>
          </a:bodyPr>
          <a:lstStyle/>
          <a:p>
            <a:pPr marL="342900" indent="-342900"/>
            <a:r>
              <a:rPr lang="es-ES" sz="2400"/>
              <a:t>Dominios (todavía "limitado" por la exigencia computacional del proceso):</a:t>
            </a:r>
            <a:endParaRPr lang="es-ES"/>
          </a:p>
          <a:p>
            <a:pPr marL="800100" lvl="1" indent="-342900">
              <a:buFont typeface="Courier New" panose="020B0604020202020204" pitchFamily="34" charset="0"/>
              <a:buChar char="o"/>
            </a:pPr>
            <a:r>
              <a:rPr lang="es-ES" sz="1600" dirty="0"/>
              <a:t>NLP</a:t>
            </a:r>
          </a:p>
          <a:p>
            <a:pPr marL="800100" lvl="1" indent="-342900">
              <a:buFont typeface="Courier New" panose="020B0604020202020204" pitchFamily="34" charset="0"/>
              <a:buChar char="o"/>
            </a:pPr>
            <a:r>
              <a:rPr lang="es-ES" sz="1600" dirty="0"/>
              <a:t>Visión</a:t>
            </a:r>
          </a:p>
          <a:p>
            <a:pPr marL="800100" lvl="1" indent="-342900">
              <a:buFont typeface="Courier New" panose="020B0604020202020204" pitchFamily="34" charset="0"/>
              <a:buChar char="o"/>
            </a:pPr>
            <a:r>
              <a:rPr lang="es-ES" sz="1600" dirty="0"/>
              <a:t>Clasificación</a:t>
            </a:r>
          </a:p>
          <a:p>
            <a:pPr marL="800100" lvl="1" indent="-342900">
              <a:buFont typeface="Courier New" panose="020B0604020202020204" pitchFamily="34" charset="0"/>
              <a:buChar char="o"/>
            </a:pPr>
            <a:r>
              <a:rPr lang="es-ES" sz="1600" dirty="0"/>
              <a:t>Regresión</a:t>
            </a:r>
          </a:p>
          <a:p>
            <a:pPr marL="800100" lvl="1" indent="-342900">
              <a:buFont typeface="Courier New" panose="020B0604020202020204" pitchFamily="34" charset="0"/>
              <a:buChar char="o"/>
            </a:pPr>
            <a:r>
              <a:rPr lang="es-ES" sz="1600" dirty="0"/>
              <a:t>Series temporales</a:t>
            </a:r>
          </a:p>
          <a:p>
            <a:r>
              <a:rPr lang="es-ES" sz="2600" dirty="0"/>
              <a:t>Herramientas código abierto</a:t>
            </a:r>
            <a:endParaRPr lang="es-ES" dirty="0"/>
          </a:p>
          <a:p>
            <a:pPr lvl="1">
              <a:buFont typeface="Courier New" panose="020B0604020202020204" pitchFamily="34" charset="0"/>
              <a:buChar char="o"/>
            </a:pPr>
            <a:r>
              <a:rPr lang="es-ES" sz="1800" dirty="0"/>
              <a:t>Ludwig: </a:t>
            </a:r>
            <a:r>
              <a:rPr lang="es-ES" sz="1800" dirty="0">
                <a:hlinkClick r:id="rId2"/>
              </a:rPr>
              <a:t>ludwig-ai/ludwig</a:t>
            </a:r>
            <a:endParaRPr lang="es-ES"/>
          </a:p>
          <a:p>
            <a:pPr lvl="1">
              <a:buFont typeface="Courier New" panose="020B0604020202020204" pitchFamily="34" charset="0"/>
              <a:buChar char="o"/>
            </a:pPr>
            <a:r>
              <a:rPr lang="es-ES" sz="1800" dirty="0" err="1"/>
              <a:t>AutoKeras</a:t>
            </a:r>
            <a:r>
              <a:rPr lang="es-ES" sz="1800" dirty="0"/>
              <a:t>: </a:t>
            </a:r>
            <a:r>
              <a:rPr lang="es-ES" sz="1800" dirty="0">
                <a:hlinkClick r:id="rId3"/>
              </a:rPr>
              <a:t>AutoKeras</a:t>
            </a:r>
            <a:endParaRPr lang="es-ES"/>
          </a:p>
          <a:p>
            <a:pPr lvl="1">
              <a:buFont typeface="Courier New" panose="020B0604020202020204" pitchFamily="34" charset="0"/>
              <a:buChar char="o"/>
            </a:pPr>
            <a:r>
              <a:rPr lang="es-ES" sz="1800" dirty="0" err="1"/>
              <a:t>AutoPytorch</a:t>
            </a:r>
            <a:r>
              <a:rPr lang="es-ES" sz="1800" dirty="0"/>
              <a:t>: </a:t>
            </a:r>
            <a:r>
              <a:rPr lang="es-ES" sz="1800" dirty="0">
                <a:hlinkClick r:id="rId4"/>
              </a:rPr>
              <a:t>automl/Auto-PyTorch</a:t>
            </a:r>
            <a:endParaRPr lang="es-ES"/>
          </a:p>
          <a:p>
            <a:pPr lvl="1">
              <a:buFont typeface="Courier New" panose="020B0604020202020204" pitchFamily="34" charset="0"/>
              <a:buChar char="o"/>
            </a:pPr>
            <a:r>
              <a:rPr lang="es-ES" sz="1800" dirty="0"/>
              <a:t>Auto-</a:t>
            </a:r>
            <a:r>
              <a:rPr lang="es-ES" sz="1800" dirty="0" err="1"/>
              <a:t>Sklearn</a:t>
            </a:r>
            <a:r>
              <a:rPr lang="es-ES" sz="1800" dirty="0"/>
              <a:t>: </a:t>
            </a:r>
            <a:r>
              <a:rPr lang="es-ES" sz="1800" dirty="0">
                <a:hlinkClick r:id="rId5"/>
              </a:rPr>
              <a:t>auto-sklearn</a:t>
            </a:r>
            <a:endParaRPr lang="es-ES"/>
          </a:p>
          <a:p>
            <a:pPr lvl="1">
              <a:buFont typeface="Courier New" panose="020B0604020202020204" pitchFamily="34" charset="0"/>
              <a:buChar char="o"/>
            </a:pPr>
            <a:r>
              <a:rPr lang="es-ES" sz="1800" dirty="0"/>
              <a:t>Ray Tune: </a:t>
            </a:r>
            <a:r>
              <a:rPr lang="es-ES" sz="1800" dirty="0">
                <a:hlinkClick r:id="rId6"/>
              </a:rPr>
              <a:t>Tune: Scalable Hyperparameter Tuning</a:t>
            </a:r>
            <a:endParaRPr lang="es-ES"/>
          </a:p>
          <a:p>
            <a:pPr lvl="1">
              <a:buFont typeface="Courier New" panose="020B0604020202020204" pitchFamily="34" charset="0"/>
              <a:buChar char="o"/>
            </a:pPr>
            <a:r>
              <a:rPr lang="es-ES" sz="1800" dirty="0" err="1"/>
              <a:t>Mllib</a:t>
            </a:r>
            <a:r>
              <a:rPr lang="es-ES" sz="1800" dirty="0"/>
              <a:t>: </a:t>
            </a:r>
            <a:r>
              <a:rPr lang="es-ES" sz="1800" dirty="0">
                <a:hlinkClick r:id="rId7"/>
              </a:rPr>
              <a:t>MLlib | Apache Spark</a:t>
            </a:r>
            <a:endParaRPr lang="es-ES"/>
          </a:p>
          <a:p>
            <a:pPr lvl="1">
              <a:buFont typeface="Courier New" panose="020B0604020202020204" pitchFamily="34" charset="0"/>
              <a:buChar char="o"/>
            </a:pPr>
            <a:r>
              <a:rPr lang="es-ES" sz="1800" dirty="0" err="1"/>
              <a:t>Hyperopt</a:t>
            </a:r>
            <a:r>
              <a:rPr lang="es-ES" sz="1800" dirty="0"/>
              <a:t>: </a:t>
            </a:r>
            <a:r>
              <a:rPr lang="es-ES" sz="1800" dirty="0">
                <a:hlinkClick r:id="rId8"/>
              </a:rPr>
              <a:t>Hyperopt Documentation</a:t>
            </a:r>
            <a:endParaRPr lang="es-ES"/>
          </a:p>
          <a:p>
            <a:endParaRPr lang="es-ES" dirty="0"/>
          </a:p>
        </p:txBody>
      </p:sp>
    </p:spTree>
    <p:extLst>
      <p:ext uri="{BB962C8B-B14F-4D97-AF65-F5344CB8AC3E}">
        <p14:creationId xmlns:p14="http://schemas.microsoft.com/office/powerpoint/2010/main" val="12014540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D1288-C374-0D10-CAD2-A075E5E5302A}"/>
              </a:ext>
            </a:extLst>
          </p:cNvPr>
          <p:cNvSpPr>
            <a:spLocks noGrp="1"/>
          </p:cNvSpPr>
          <p:nvPr>
            <p:ph type="title"/>
          </p:nvPr>
        </p:nvSpPr>
        <p:spPr/>
        <p:txBody>
          <a:bodyPr/>
          <a:lstStyle/>
          <a:p>
            <a:r>
              <a:rPr lang="es-ES" dirty="0"/>
              <a:t>RAY</a:t>
            </a:r>
          </a:p>
        </p:txBody>
      </p:sp>
      <p:sp>
        <p:nvSpPr>
          <p:cNvPr id="3" name="Marcador de contenido 2">
            <a:extLst>
              <a:ext uri="{FF2B5EF4-FFF2-40B4-BE49-F238E27FC236}">
                <a16:creationId xmlns:a16="http://schemas.microsoft.com/office/drawing/2014/main" id="{EB804B8C-190D-8F62-3BD3-7AFE90A65299}"/>
              </a:ext>
            </a:extLst>
          </p:cNvPr>
          <p:cNvSpPr>
            <a:spLocks noGrp="1"/>
          </p:cNvSpPr>
          <p:nvPr>
            <p:ph idx="1"/>
          </p:nvPr>
        </p:nvSpPr>
        <p:spPr/>
        <p:txBody>
          <a:bodyPr vert="horz" lIns="91440" tIns="45720" rIns="91440" bIns="45720" rtlCol="0" anchor="t">
            <a:normAutofit fontScale="92500" lnSpcReduction="10000"/>
          </a:bodyPr>
          <a:lstStyle/>
          <a:p>
            <a:r>
              <a:rPr lang="es-ES" dirty="0"/>
              <a:t>Componentes principales:</a:t>
            </a:r>
          </a:p>
          <a:p>
            <a:pPr lvl="1"/>
            <a:r>
              <a:rPr lang="es-ES" b="1" dirty="0"/>
              <a:t>Ray AIR</a:t>
            </a:r>
            <a:r>
              <a:rPr lang="es-ES" dirty="0"/>
              <a:t> (librerías de alto nivel para escalado de cargas de ML)</a:t>
            </a:r>
          </a:p>
          <a:p>
            <a:pPr lvl="2"/>
            <a:r>
              <a:rPr lang="es-ES" dirty="0" err="1"/>
              <a:t>Datasets</a:t>
            </a:r>
            <a:r>
              <a:rPr lang="es-ES" dirty="0"/>
              <a:t>: Preprocesado de datos distribuido</a:t>
            </a:r>
          </a:p>
          <a:p>
            <a:pPr lvl="2"/>
            <a:r>
              <a:rPr lang="es-ES" dirty="0"/>
              <a:t>Train: Entrenamiento distribuido</a:t>
            </a:r>
          </a:p>
          <a:p>
            <a:pPr lvl="2"/>
            <a:r>
              <a:rPr lang="es-ES" dirty="0"/>
              <a:t>Tune: Ajuste de </a:t>
            </a:r>
            <a:r>
              <a:rPr lang="es-ES" dirty="0" err="1"/>
              <a:t>hiperparámetros</a:t>
            </a:r>
            <a:r>
              <a:rPr lang="es-ES" dirty="0"/>
              <a:t> distribuido</a:t>
            </a:r>
          </a:p>
          <a:p>
            <a:pPr lvl="2"/>
            <a:r>
              <a:rPr lang="es-ES" dirty="0" err="1"/>
              <a:t>Rlib</a:t>
            </a:r>
            <a:r>
              <a:rPr lang="es-ES" dirty="0"/>
              <a:t>: </a:t>
            </a:r>
            <a:r>
              <a:rPr lang="es-ES" i="1" dirty="0" err="1"/>
              <a:t>Reinforcement</a:t>
            </a:r>
            <a:r>
              <a:rPr lang="es-ES" i="1" dirty="0"/>
              <a:t> Learning</a:t>
            </a:r>
            <a:r>
              <a:rPr lang="es-ES" dirty="0"/>
              <a:t> escalable</a:t>
            </a:r>
          </a:p>
          <a:p>
            <a:pPr lvl="2"/>
            <a:r>
              <a:rPr lang="es-ES" dirty="0"/>
              <a:t>Serve: </a:t>
            </a:r>
            <a:r>
              <a:rPr lang="es-ES" i="1" dirty="0" err="1"/>
              <a:t>Serving</a:t>
            </a:r>
            <a:r>
              <a:rPr lang="es-ES" dirty="0"/>
              <a:t> escalable y programable. Se usa para construir </a:t>
            </a:r>
            <a:r>
              <a:rPr lang="es-ES" dirty="0" err="1"/>
              <a:t>APIs</a:t>
            </a:r>
            <a:r>
              <a:rPr lang="es-ES" dirty="0"/>
              <a:t> de inferencia online.</a:t>
            </a:r>
          </a:p>
          <a:p>
            <a:pPr lvl="1"/>
            <a:r>
              <a:rPr lang="es-ES" b="1" dirty="0"/>
              <a:t>Ray Core</a:t>
            </a:r>
            <a:r>
              <a:rPr lang="es-ES" dirty="0"/>
              <a:t> (</a:t>
            </a:r>
            <a:r>
              <a:rPr lang="es-ES" dirty="0" err="1"/>
              <a:t>framework</a:t>
            </a:r>
            <a:r>
              <a:rPr lang="es-ES" dirty="0"/>
              <a:t> de computación distribuida de bajo nivel)</a:t>
            </a:r>
          </a:p>
          <a:p>
            <a:pPr lvl="2"/>
            <a:r>
              <a:rPr lang="es-ES" dirty="0" err="1"/>
              <a:t>Tasks</a:t>
            </a:r>
            <a:r>
              <a:rPr lang="es-ES" dirty="0"/>
              <a:t>: Funciones sin estado ejecutadas en un clúster</a:t>
            </a:r>
          </a:p>
          <a:p>
            <a:pPr lvl="2"/>
            <a:r>
              <a:rPr lang="es-ES" dirty="0" err="1"/>
              <a:t>Actors</a:t>
            </a:r>
            <a:r>
              <a:rPr lang="es-ES" dirty="0"/>
              <a:t>: Procesos trabajadores sin estado creados en un clúster</a:t>
            </a:r>
          </a:p>
          <a:p>
            <a:pPr lvl="2"/>
            <a:r>
              <a:rPr lang="es-ES" dirty="0" err="1"/>
              <a:t>Objects</a:t>
            </a:r>
            <a:r>
              <a:rPr lang="es-ES" dirty="0"/>
              <a:t>: Valores inmutables accesibles a través de un clúster</a:t>
            </a:r>
          </a:p>
          <a:p>
            <a:pPr lvl="1"/>
            <a:r>
              <a:rPr lang="es-ES" b="1" dirty="0"/>
              <a:t>Ray </a:t>
            </a:r>
            <a:r>
              <a:rPr lang="es-ES" b="1" dirty="0" err="1"/>
              <a:t>cluster</a:t>
            </a:r>
            <a:r>
              <a:rPr lang="es-ES" dirty="0"/>
              <a:t>: Abstrae la capa de escalado de modelo que se corresponde con varios trabajadores (nodos-dispositivos) </a:t>
            </a:r>
          </a:p>
          <a:p>
            <a:endParaRPr lang="es-ES" dirty="0"/>
          </a:p>
          <a:p>
            <a:pPr lvl="1"/>
            <a:endParaRPr lang="es-ES" dirty="0"/>
          </a:p>
        </p:txBody>
      </p:sp>
      <p:pic>
        <p:nvPicPr>
          <p:cNvPr id="5" name="Marcador de contenido 3" descr="Diagrama&#10;&#10;Descripción generada automáticamente">
            <a:extLst>
              <a:ext uri="{FF2B5EF4-FFF2-40B4-BE49-F238E27FC236}">
                <a16:creationId xmlns:a16="http://schemas.microsoft.com/office/drawing/2014/main" id="{BB06624B-DC06-AC47-52BB-3933C6180BB3}"/>
              </a:ext>
            </a:extLst>
          </p:cNvPr>
          <p:cNvPicPr>
            <a:picLocks noChangeAspect="1"/>
          </p:cNvPicPr>
          <p:nvPr/>
        </p:nvPicPr>
        <p:blipFill>
          <a:blip r:embed="rId2"/>
          <a:stretch>
            <a:fillRect/>
          </a:stretch>
        </p:blipFill>
        <p:spPr>
          <a:xfrm>
            <a:off x="8187880" y="-185737"/>
            <a:ext cx="3168872" cy="2376655"/>
          </a:xfrm>
          <a:prstGeom prst="rect">
            <a:avLst/>
          </a:prstGeom>
          <a:noFill/>
        </p:spPr>
      </p:pic>
      <p:pic>
        <p:nvPicPr>
          <p:cNvPr id="6" name="Imagen 5" descr="Forma, Flecha&#10;&#10;Descripción generada automáticamente">
            <a:extLst>
              <a:ext uri="{FF2B5EF4-FFF2-40B4-BE49-F238E27FC236}">
                <a16:creationId xmlns:a16="http://schemas.microsoft.com/office/drawing/2014/main" id="{ED3649DD-ED73-EA81-7116-8915056439EA}"/>
              </a:ext>
            </a:extLst>
          </p:cNvPr>
          <p:cNvPicPr>
            <a:picLocks noChangeAspect="1"/>
          </p:cNvPicPr>
          <p:nvPr/>
        </p:nvPicPr>
        <p:blipFill>
          <a:blip r:embed="rId3"/>
          <a:stretch>
            <a:fillRect/>
          </a:stretch>
        </p:blipFill>
        <p:spPr>
          <a:xfrm>
            <a:off x="6784473" y="2301960"/>
            <a:ext cx="4451685" cy="1819606"/>
          </a:xfrm>
          <a:prstGeom prst="rect">
            <a:avLst/>
          </a:prstGeom>
        </p:spPr>
      </p:pic>
    </p:spTree>
    <p:extLst>
      <p:ext uri="{BB962C8B-B14F-4D97-AF65-F5344CB8AC3E}">
        <p14:creationId xmlns:p14="http://schemas.microsoft.com/office/powerpoint/2010/main" val="229465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F9F27D-E18A-F02D-E8EE-8D9640C02B1B}"/>
              </a:ext>
            </a:extLst>
          </p:cNvPr>
          <p:cNvSpPr>
            <a:spLocks noGrp="1"/>
          </p:cNvSpPr>
          <p:nvPr>
            <p:ph type="title"/>
          </p:nvPr>
        </p:nvSpPr>
        <p:spPr/>
        <p:txBody>
          <a:bodyPr/>
          <a:lstStyle/>
          <a:p>
            <a:r>
              <a:rPr lang="es-ES"/>
              <a:t>RAY: Escalando entrenamientos de IA</a:t>
            </a:r>
          </a:p>
        </p:txBody>
      </p:sp>
      <p:sp>
        <p:nvSpPr>
          <p:cNvPr id="3" name="Marcador de contenido 2">
            <a:extLst>
              <a:ext uri="{FF2B5EF4-FFF2-40B4-BE49-F238E27FC236}">
                <a16:creationId xmlns:a16="http://schemas.microsoft.com/office/drawing/2014/main" id="{D40A503B-F938-3FFD-1D31-84FCA8DF64B0}"/>
              </a:ext>
            </a:extLst>
          </p:cNvPr>
          <p:cNvSpPr>
            <a:spLocks noGrp="1"/>
          </p:cNvSpPr>
          <p:nvPr>
            <p:ph idx="1"/>
          </p:nvPr>
        </p:nvSpPr>
        <p:spPr/>
        <p:txBody>
          <a:bodyPr/>
          <a:lstStyle/>
          <a:p>
            <a:pPr marL="0" indent="0">
              <a:buNone/>
            </a:pPr>
            <a:r>
              <a:rPr lang="es-ES" dirty="0"/>
              <a:t>Código:</a:t>
            </a:r>
          </a:p>
          <a:p>
            <a:pPr marL="0" indent="0">
              <a:buNone/>
            </a:pPr>
            <a:endParaRPr lang="es-ES" dirty="0"/>
          </a:p>
          <a:p>
            <a:pPr marL="0" indent="0">
              <a:buNone/>
            </a:pPr>
            <a:endParaRPr lang="es-ES" dirty="0"/>
          </a:p>
        </p:txBody>
      </p:sp>
      <p:sp>
        <p:nvSpPr>
          <p:cNvPr id="5" name="Rectangle 3">
            <a:extLst>
              <a:ext uri="{FF2B5EF4-FFF2-40B4-BE49-F238E27FC236}">
                <a16:creationId xmlns:a16="http://schemas.microsoft.com/office/drawing/2014/main" id="{CD724E1E-3625-10C9-E793-FFA3F0340A34}"/>
              </a:ext>
            </a:extLst>
          </p:cNvPr>
          <p:cNvSpPr>
            <a:spLocks noChangeArrowheads="1"/>
          </p:cNvSpPr>
          <p:nvPr/>
        </p:nvSpPr>
        <p:spPr bwMode="auto">
          <a:xfrm>
            <a:off x="2757488" y="2727045"/>
            <a:ext cx="5584473" cy="3342556"/>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dirty="0" err="1">
                <a:ln>
                  <a:noFill/>
                </a:ln>
                <a:solidFill>
                  <a:srgbClr val="0077AA"/>
                </a:solidFill>
                <a:effectLst/>
                <a:latin typeface="Consolas" panose="020B0609020204030204" pitchFamily="49" charset="0"/>
              </a:rPr>
              <a:t>import</a:t>
            </a:r>
            <a:r>
              <a:rPr kumimoji="0" lang="es-ES" altLang="es-ES" b="0" i="0" u="none" strike="noStrike" cap="none" normalizeH="0" baseline="0" dirty="0">
                <a:ln>
                  <a:noFill/>
                </a:ln>
                <a:solidFill>
                  <a:srgbClr val="000000"/>
                </a:solidFill>
                <a:effectLst/>
                <a:latin typeface="Consolas" panose="020B0609020204030204" pitchFamily="49" charset="0"/>
              </a:rPr>
              <a:t> </a:t>
            </a:r>
            <a:r>
              <a:rPr kumimoji="0" lang="es-ES" altLang="es-ES" b="0" i="0" u="none" strike="noStrike" cap="none" normalizeH="0" baseline="0" dirty="0" err="1">
                <a:ln>
                  <a:noFill/>
                </a:ln>
                <a:solidFill>
                  <a:srgbClr val="000000"/>
                </a:solidFill>
                <a:effectLst/>
                <a:latin typeface="Consolas" panose="020B0609020204030204" pitchFamily="49" charset="0"/>
              </a:rPr>
              <a:t>ray</a:t>
            </a:r>
            <a:r>
              <a:rPr kumimoji="0" lang="es-ES" altLang="es-ES" b="0" i="0" u="none" strike="noStrike" cap="none" normalizeH="0" baseline="0" dirty="0" err="1">
                <a:ln>
                  <a:noFill/>
                </a:ln>
                <a:solidFill>
                  <a:srgbClr val="999999"/>
                </a:solidFill>
                <a:effectLst/>
                <a:latin typeface="Consolas" panose="020B0609020204030204" pitchFamily="49" charset="0"/>
              </a:rPr>
              <a:t>.</a:t>
            </a:r>
            <a:r>
              <a:rPr kumimoji="0" lang="es-ES" altLang="es-ES" b="0" i="0" u="none" strike="noStrike" cap="none" normalizeH="0" baseline="0" dirty="0" err="1">
                <a:ln>
                  <a:noFill/>
                </a:ln>
                <a:solidFill>
                  <a:srgbClr val="000000"/>
                </a:solidFill>
                <a:effectLst/>
                <a:latin typeface="Consolas" panose="020B0609020204030204" pitchFamily="49" charset="0"/>
              </a:rPr>
              <a:t>train</a:t>
            </a:r>
            <a:r>
              <a:rPr kumimoji="0" lang="es-ES" altLang="es-ES" b="0" i="0" u="none" strike="noStrike" cap="none" normalizeH="0" baseline="0" dirty="0">
                <a:ln>
                  <a:noFill/>
                </a:ln>
                <a:solidFill>
                  <a:srgbClr val="000000"/>
                </a:solidFill>
                <a:effectLst/>
                <a:latin typeface="Consolas" panose="020B0609020204030204" pitchFamily="49" charset="0"/>
              </a:rPr>
              <a:t> </a:t>
            </a:r>
            <a:r>
              <a:rPr kumimoji="0" lang="es-ES" altLang="es-ES" b="0" i="0" u="none" strike="noStrike" cap="none" normalizeH="0" baseline="0" dirty="0">
                <a:ln>
                  <a:noFill/>
                </a:ln>
                <a:solidFill>
                  <a:srgbClr val="0077AA"/>
                </a:solidFill>
                <a:effectLst/>
                <a:latin typeface="Consolas" panose="020B0609020204030204" pitchFamily="49" charset="0"/>
              </a:rPr>
              <a:t>as</a:t>
            </a:r>
            <a:r>
              <a:rPr kumimoji="0" lang="es-ES" altLang="es-ES" b="0" i="0" u="none" strike="noStrike" cap="none" normalizeH="0" baseline="0" dirty="0">
                <a:ln>
                  <a:noFill/>
                </a:ln>
                <a:solidFill>
                  <a:srgbClr val="000000"/>
                </a:solidFill>
                <a:effectLst/>
                <a:latin typeface="Consolas" panose="020B0609020204030204" pitchFamily="49" charset="0"/>
              </a:rPr>
              <a:t> </a:t>
            </a:r>
            <a:r>
              <a:rPr kumimoji="0" lang="es-ES" altLang="es-ES" b="0" i="0" u="none" strike="noStrike" cap="none" normalizeH="0" baseline="0" dirty="0" err="1">
                <a:ln>
                  <a:noFill/>
                </a:ln>
                <a:solidFill>
                  <a:srgbClr val="000000"/>
                </a:solidFill>
                <a:effectLst/>
                <a:latin typeface="Consolas" panose="020B0609020204030204" pitchFamily="49" charset="0"/>
              </a:rPr>
              <a:t>train</a:t>
            </a:r>
            <a:r>
              <a:rPr kumimoji="0" lang="es-ES" altLang="es-ES"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dirty="0" err="1">
                <a:ln>
                  <a:noFill/>
                </a:ln>
                <a:solidFill>
                  <a:srgbClr val="0077AA"/>
                </a:solidFill>
                <a:effectLst/>
                <a:latin typeface="Consolas" panose="020B0609020204030204" pitchFamily="49" charset="0"/>
              </a:rPr>
              <a:t>from</a:t>
            </a:r>
            <a:r>
              <a:rPr kumimoji="0" lang="es-ES" altLang="es-ES" b="0" i="0" u="none" strike="noStrike" cap="none" normalizeH="0" baseline="0" dirty="0">
                <a:ln>
                  <a:noFill/>
                </a:ln>
                <a:solidFill>
                  <a:srgbClr val="000000"/>
                </a:solidFill>
                <a:effectLst/>
                <a:latin typeface="Consolas" panose="020B0609020204030204" pitchFamily="49" charset="0"/>
              </a:rPr>
              <a:t> </a:t>
            </a:r>
            <a:r>
              <a:rPr kumimoji="0" lang="es-ES" altLang="es-ES" b="0" i="0" u="none" strike="noStrike" cap="none" normalizeH="0" baseline="0" dirty="0" err="1">
                <a:ln>
                  <a:noFill/>
                </a:ln>
                <a:solidFill>
                  <a:srgbClr val="000000"/>
                </a:solidFill>
                <a:effectLst/>
                <a:latin typeface="Consolas" panose="020B0609020204030204" pitchFamily="49" charset="0"/>
              </a:rPr>
              <a:t>ray</a:t>
            </a:r>
            <a:r>
              <a:rPr kumimoji="0" lang="es-ES" altLang="es-ES" b="0" i="0" u="none" strike="noStrike" cap="none" normalizeH="0" baseline="0" dirty="0" err="1">
                <a:ln>
                  <a:noFill/>
                </a:ln>
                <a:solidFill>
                  <a:srgbClr val="999999"/>
                </a:solidFill>
                <a:effectLst/>
                <a:latin typeface="Consolas" panose="020B0609020204030204" pitchFamily="49" charset="0"/>
              </a:rPr>
              <a:t>.</a:t>
            </a:r>
            <a:r>
              <a:rPr kumimoji="0" lang="es-ES" altLang="es-ES" b="0" i="0" u="none" strike="noStrike" cap="none" normalizeH="0" baseline="0" dirty="0" err="1">
                <a:ln>
                  <a:noFill/>
                </a:ln>
                <a:solidFill>
                  <a:srgbClr val="000000"/>
                </a:solidFill>
                <a:effectLst/>
                <a:latin typeface="Consolas" panose="020B0609020204030204" pitchFamily="49" charset="0"/>
              </a:rPr>
              <a:t>train</a:t>
            </a:r>
            <a:r>
              <a:rPr kumimoji="0" lang="es-ES" altLang="es-ES" b="0" i="0" u="none" strike="noStrike" cap="none" normalizeH="0" baseline="0" dirty="0">
                <a:ln>
                  <a:noFill/>
                </a:ln>
                <a:solidFill>
                  <a:srgbClr val="000000"/>
                </a:solidFill>
                <a:effectLst/>
                <a:latin typeface="Consolas" panose="020B0609020204030204" pitchFamily="49" charset="0"/>
              </a:rPr>
              <a:t> </a:t>
            </a:r>
            <a:r>
              <a:rPr kumimoji="0" lang="es-ES" altLang="es-ES" b="0" i="0" u="none" strike="noStrike" cap="none" normalizeH="0" baseline="0" dirty="0" err="1">
                <a:ln>
                  <a:noFill/>
                </a:ln>
                <a:solidFill>
                  <a:srgbClr val="0077AA"/>
                </a:solidFill>
                <a:effectLst/>
                <a:latin typeface="Consolas" panose="020B0609020204030204" pitchFamily="49" charset="0"/>
              </a:rPr>
              <a:t>import</a:t>
            </a:r>
            <a:r>
              <a:rPr kumimoji="0" lang="es-ES" altLang="es-ES" b="0" i="0" u="none" strike="noStrike" cap="none" normalizeH="0" baseline="0" dirty="0">
                <a:ln>
                  <a:noFill/>
                </a:ln>
                <a:solidFill>
                  <a:srgbClr val="000000"/>
                </a:solidFill>
                <a:effectLst/>
                <a:latin typeface="Consolas" panose="020B0609020204030204" pitchFamily="49" charset="0"/>
              </a:rPr>
              <a:t> </a:t>
            </a:r>
            <a:r>
              <a:rPr kumimoji="0" lang="es-ES" altLang="es-ES" b="0" i="0" u="none" strike="noStrike" cap="none" normalizeH="0" baseline="0" dirty="0" err="1">
                <a:ln>
                  <a:noFill/>
                </a:ln>
                <a:solidFill>
                  <a:srgbClr val="000000"/>
                </a:solidFill>
                <a:effectLst/>
                <a:latin typeface="Consolas" panose="020B0609020204030204" pitchFamily="49" charset="0"/>
              </a:rPr>
              <a:t>Trainer</a:t>
            </a:r>
            <a:r>
              <a:rPr kumimoji="0" lang="es-ES" altLang="es-ES" b="0" i="0" u="none" strike="noStrike" cap="none" normalizeH="0" baseline="0" dirty="0">
                <a:ln>
                  <a:noFill/>
                </a:ln>
                <a:solidFill>
                  <a:srgbClr val="000000"/>
                </a:solidFill>
                <a:effectLst/>
                <a:latin typeface="Consolas" panose="020B0609020204030204" pitchFamily="49" charset="0"/>
              </a:rPr>
              <a:t> </a:t>
            </a:r>
          </a:p>
          <a:p>
            <a:pPr>
              <a:spcBef>
                <a:spcPct val="0"/>
              </a:spcBef>
              <a:spcAft>
                <a:spcPct val="0"/>
              </a:spcAft>
            </a:pPr>
            <a:r>
              <a:rPr kumimoji="0" lang="es-ES" altLang="es-ES" b="0" i="0" u="none" strike="noStrike" cap="none" normalizeH="0" baseline="0" dirty="0" err="1">
                <a:ln>
                  <a:noFill/>
                </a:ln>
                <a:solidFill>
                  <a:srgbClr val="0077AA"/>
                </a:solidFill>
                <a:effectLst/>
                <a:latin typeface="Consolas"/>
              </a:rPr>
              <a:t>import</a:t>
            </a:r>
            <a:r>
              <a:rPr kumimoji="0" lang="es-ES" altLang="es-ES" b="0" i="0" u="none" strike="noStrike" cap="none" normalizeH="0" baseline="0" dirty="0">
                <a:ln>
                  <a:noFill/>
                </a:ln>
                <a:effectLst/>
                <a:latin typeface="Consolas"/>
              </a:rPr>
              <a:t> </a:t>
            </a:r>
            <a:r>
              <a:rPr lang="es-ES" altLang="es-ES" dirty="0" err="1">
                <a:latin typeface="Consolas"/>
              </a:rPr>
              <a:t>tensorflow</a:t>
            </a:r>
            <a:r>
              <a:rPr lang="es-ES" altLang="es-ES" dirty="0">
                <a:latin typeface="Consolas"/>
              </a:rPr>
              <a:t> as </a:t>
            </a:r>
            <a:r>
              <a:rPr lang="es-ES" altLang="es-ES" dirty="0" err="1">
                <a:latin typeface="Consolas"/>
              </a:rPr>
              <a:t>tf</a:t>
            </a:r>
            <a:r>
              <a:rPr lang="es-ES" altLang="es-ES" dirty="0">
                <a:latin typeface="Consolas"/>
              </a:rPr>
              <a:t> </a:t>
            </a:r>
            <a:endParaRPr lang="es-ES" altLang="es-ES" sz="1100"/>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11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11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400" b="0" i="0" u="none" strike="noStrike" cap="none" normalizeH="0" baseline="0" dirty="0" err="1">
                <a:ln>
                  <a:noFill/>
                </a:ln>
                <a:solidFill>
                  <a:srgbClr val="0077AA"/>
                </a:solidFill>
                <a:effectLst/>
                <a:latin typeface="Consolas" panose="020B0609020204030204" pitchFamily="49" charset="0"/>
              </a:rPr>
              <a:t>def</a:t>
            </a:r>
            <a:r>
              <a:rPr kumimoji="0" lang="es-ES" altLang="es-ES" sz="1400" b="0" i="0" u="none" strike="noStrike" cap="none" normalizeH="0" baseline="0" dirty="0">
                <a:ln>
                  <a:noFill/>
                </a:ln>
                <a:solidFill>
                  <a:srgbClr val="000000"/>
                </a:solidFill>
                <a:effectLst/>
                <a:latin typeface="Consolas" panose="020B0609020204030204" pitchFamily="49" charset="0"/>
              </a:rPr>
              <a:t> </a:t>
            </a:r>
            <a:r>
              <a:rPr kumimoji="0" lang="es-ES" altLang="es-ES" sz="1400" b="0" i="0" u="none" strike="noStrike" cap="none" normalizeH="0" baseline="0" dirty="0" err="1">
                <a:ln>
                  <a:noFill/>
                </a:ln>
                <a:solidFill>
                  <a:srgbClr val="DD4A68"/>
                </a:solidFill>
                <a:effectLst/>
                <a:latin typeface="Consolas" panose="020B0609020204030204" pitchFamily="49" charset="0"/>
              </a:rPr>
              <a:t>train_func</a:t>
            </a:r>
            <a:r>
              <a:rPr kumimoji="0" lang="es-ES" altLang="es-ES" sz="1400" b="0" i="0" u="none" strike="noStrike" cap="none" normalizeH="0" baseline="0" dirty="0">
                <a:ln>
                  <a:noFill/>
                </a:ln>
                <a:solidFill>
                  <a:srgbClr val="999999"/>
                </a:solidFill>
                <a:effectLst/>
                <a:latin typeface="Consolas" panose="020B0609020204030204" pitchFamily="49" charset="0"/>
              </a:rPr>
              <a:t>():</a:t>
            </a:r>
            <a:r>
              <a:rPr kumimoji="0" lang="es-ES" altLang="es-ES" sz="14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s-ES" altLang="es-ES" sz="1400" dirty="0">
                <a:solidFill>
                  <a:srgbClr val="000000"/>
                </a:solidFill>
                <a:latin typeface="Consolas" panose="020B0609020204030204" pitchFamily="49" charset="0"/>
              </a:rPr>
              <a:t>   (…)</a:t>
            </a:r>
            <a:br>
              <a:rPr kumimoji="0" lang="es-ES" altLang="es-ES" sz="1000" b="0" i="0" u="none" strike="noStrike" cap="none" normalizeH="0" baseline="0" dirty="0">
                <a:ln>
                  <a:noFill/>
                </a:ln>
                <a:solidFill>
                  <a:schemeClr val="tx1"/>
                </a:solidFill>
                <a:effectLst/>
              </a:rPr>
            </a:br>
            <a:endParaRPr lang="es-ES" altLang="es-ES" sz="1100" dirty="0">
              <a:latin typeface="Arial" panose="020B0604020202020204" pitchFamily="34" charset="0"/>
            </a:endParaRPr>
          </a:p>
          <a:p>
            <a:pPr eaLnBrk="0" fontAlgn="base" hangingPunct="0">
              <a:spcBef>
                <a:spcPct val="0"/>
              </a:spcBef>
              <a:spcAft>
                <a:spcPct val="0"/>
              </a:spcAft>
            </a:pPr>
            <a:r>
              <a:rPr kumimoji="0" lang="es-ES" altLang="es-ES" sz="1400" b="0" i="0" u="none" strike="noStrike" cap="none" normalizeH="0" baseline="0" dirty="0" err="1">
                <a:ln>
                  <a:noFill/>
                </a:ln>
                <a:solidFill>
                  <a:srgbClr val="000000"/>
                </a:solidFill>
                <a:effectLst/>
                <a:latin typeface="Consolas"/>
              </a:rPr>
              <a:t>trainer</a:t>
            </a:r>
            <a:r>
              <a:rPr kumimoji="0" lang="es-ES" altLang="es-ES" sz="1400" b="0" i="0" u="none" strike="noStrike" cap="none" normalizeH="0" baseline="0" dirty="0">
                <a:ln>
                  <a:noFill/>
                </a:ln>
                <a:solidFill>
                  <a:srgbClr val="000000"/>
                </a:solidFill>
                <a:effectLst/>
                <a:latin typeface="Consolas"/>
              </a:rPr>
              <a:t> </a:t>
            </a:r>
            <a:r>
              <a:rPr kumimoji="0" lang="es-ES" altLang="es-ES" sz="1400" b="0" i="0" u="none" strike="noStrike" cap="none" normalizeH="0" baseline="0" dirty="0">
                <a:ln>
                  <a:noFill/>
                </a:ln>
                <a:solidFill>
                  <a:srgbClr val="9A6E3A"/>
                </a:solidFill>
                <a:effectLst/>
                <a:latin typeface="Consolas"/>
              </a:rPr>
              <a:t>=</a:t>
            </a:r>
            <a:r>
              <a:rPr kumimoji="0" lang="es-ES" altLang="es-ES" sz="1400" b="0" i="0" u="none" strike="noStrike" cap="none" normalizeH="0" baseline="0" dirty="0">
                <a:ln>
                  <a:noFill/>
                </a:ln>
                <a:solidFill>
                  <a:srgbClr val="000000"/>
                </a:solidFill>
                <a:effectLst/>
                <a:latin typeface="Consolas"/>
              </a:rPr>
              <a:t> </a:t>
            </a:r>
            <a:r>
              <a:rPr kumimoji="0" lang="es-ES" altLang="es-ES" sz="1400" b="0" i="0" u="none" strike="noStrike" cap="none" normalizeH="0" baseline="0" dirty="0" err="1">
                <a:ln>
                  <a:noFill/>
                </a:ln>
                <a:solidFill>
                  <a:srgbClr val="000000"/>
                </a:solidFill>
                <a:effectLst/>
                <a:latin typeface="Consolas"/>
              </a:rPr>
              <a:t>Trainer</a:t>
            </a:r>
            <a:r>
              <a:rPr kumimoji="0" lang="es-ES" altLang="es-ES" sz="1400" b="0" i="0" u="none" strike="noStrike" cap="none" normalizeH="0" baseline="0" dirty="0">
                <a:ln>
                  <a:noFill/>
                </a:ln>
                <a:solidFill>
                  <a:srgbClr val="999999"/>
                </a:solidFill>
                <a:effectLst/>
                <a:latin typeface="Consolas"/>
              </a:rPr>
              <a:t>(</a:t>
            </a:r>
            <a:r>
              <a:rPr kumimoji="0" lang="es-ES" altLang="es-ES" sz="1400" b="0" i="0" u="none" strike="noStrike" cap="none" normalizeH="0" baseline="0" dirty="0" err="1">
                <a:ln>
                  <a:noFill/>
                </a:ln>
                <a:solidFill>
                  <a:srgbClr val="000000"/>
                </a:solidFill>
                <a:effectLst/>
                <a:latin typeface="Consolas"/>
              </a:rPr>
              <a:t>backend</a:t>
            </a:r>
            <a:r>
              <a:rPr kumimoji="0" lang="es-ES" altLang="es-ES" sz="1400" b="0" i="0" u="none" strike="noStrike" cap="none" normalizeH="0" baseline="0" dirty="0">
                <a:ln>
                  <a:noFill/>
                </a:ln>
                <a:solidFill>
                  <a:srgbClr val="9A6E3A"/>
                </a:solidFill>
                <a:effectLst/>
                <a:latin typeface="Consolas"/>
              </a:rPr>
              <a:t>=</a:t>
            </a:r>
            <a:r>
              <a:rPr kumimoji="0" lang="es-ES" altLang="es-ES" sz="1400" b="0" i="0" u="none" strike="noStrike" cap="none" normalizeH="0" baseline="0" dirty="0">
                <a:ln>
                  <a:noFill/>
                </a:ln>
                <a:solidFill>
                  <a:srgbClr val="669900"/>
                </a:solidFill>
                <a:effectLst/>
                <a:latin typeface="Consolas"/>
              </a:rPr>
              <a:t>"</a:t>
            </a:r>
            <a:r>
              <a:rPr lang="es-ES" altLang="es-ES" sz="1400" dirty="0" err="1">
                <a:solidFill>
                  <a:srgbClr val="669900"/>
                </a:solidFill>
                <a:latin typeface="Consolas"/>
              </a:rPr>
              <a:t>tensorflow</a:t>
            </a:r>
            <a:r>
              <a:rPr kumimoji="0" lang="es-ES" altLang="es-ES" sz="1400" b="0" i="0" u="none" strike="noStrike" cap="none" normalizeH="0" baseline="0" dirty="0">
                <a:ln>
                  <a:noFill/>
                </a:ln>
                <a:solidFill>
                  <a:srgbClr val="669900"/>
                </a:solidFill>
                <a:effectLst/>
                <a:latin typeface="Consolas"/>
              </a:rPr>
              <a:t>"</a:t>
            </a:r>
            <a:r>
              <a:rPr kumimoji="0" lang="es-ES" altLang="es-ES" sz="1400" b="0" i="0" u="none" strike="noStrike" cap="none" normalizeH="0" baseline="0" dirty="0">
                <a:ln>
                  <a:noFill/>
                </a:ln>
                <a:solidFill>
                  <a:srgbClr val="999999"/>
                </a:solidFill>
                <a:effectLst/>
                <a:latin typeface="Consolas"/>
              </a:rPr>
              <a:t>,</a:t>
            </a:r>
            <a:r>
              <a:rPr kumimoji="0" lang="es-ES" altLang="es-ES" sz="1400" b="0" i="0" u="none" strike="noStrike" cap="none" normalizeH="0" baseline="0" dirty="0">
                <a:ln>
                  <a:noFill/>
                </a:ln>
                <a:solidFill>
                  <a:srgbClr val="000000"/>
                </a:solidFill>
                <a:effectLst/>
                <a:latin typeface="Consolas"/>
              </a:rPr>
              <a:t> </a:t>
            </a:r>
            <a:r>
              <a:rPr kumimoji="0" lang="es-ES" altLang="es-ES" sz="1400" b="0" i="0" u="none" strike="noStrike" cap="none" normalizeH="0" baseline="0" dirty="0" err="1">
                <a:ln>
                  <a:noFill/>
                </a:ln>
                <a:solidFill>
                  <a:srgbClr val="000000"/>
                </a:solidFill>
                <a:effectLst/>
                <a:latin typeface="Consolas"/>
              </a:rPr>
              <a:t>num_workers</a:t>
            </a:r>
            <a:r>
              <a:rPr kumimoji="0" lang="es-ES" altLang="es-ES" sz="1400" b="0" i="0" u="none" strike="noStrike" cap="none" normalizeH="0" baseline="0" dirty="0">
                <a:ln>
                  <a:noFill/>
                </a:ln>
                <a:solidFill>
                  <a:srgbClr val="9A6E3A"/>
                </a:solidFill>
                <a:effectLst/>
                <a:latin typeface="Consolas"/>
              </a:rPr>
              <a:t>=</a:t>
            </a:r>
            <a:r>
              <a:rPr kumimoji="0" lang="es-ES" altLang="es-ES" sz="1400" b="0" i="0" u="none" strike="noStrike" cap="none" normalizeH="0" baseline="0" dirty="0">
                <a:ln>
                  <a:noFill/>
                </a:ln>
                <a:solidFill>
                  <a:srgbClr val="990055"/>
                </a:solidFill>
                <a:effectLst/>
                <a:latin typeface="Consolas"/>
              </a:rPr>
              <a:t>4</a:t>
            </a:r>
            <a:r>
              <a:rPr kumimoji="0" lang="es-ES" altLang="es-ES" sz="1400" b="0" i="0" u="none" strike="noStrike" cap="none" normalizeH="0" baseline="0" dirty="0">
                <a:ln>
                  <a:noFill/>
                </a:ln>
                <a:solidFill>
                  <a:srgbClr val="999999"/>
                </a:solidFill>
                <a:effectLst/>
                <a:latin typeface="Consolas"/>
              </a:rPr>
              <a:t>)</a:t>
            </a:r>
            <a:r>
              <a:rPr lang="es-ES" altLang="es-ES" sz="1400" dirty="0">
                <a:solidFill>
                  <a:srgbClr val="000000"/>
                </a:solidFill>
                <a:latin typeface="Consolas"/>
              </a:rPr>
              <a:t> </a:t>
            </a:r>
            <a:endParaRPr lang="es-ES" altLang="es-ES" sz="1400" b="0" i="0" u="none" strike="noStrike" cap="none" normalizeH="0" baseline="0" dirty="0">
              <a:ln>
                <a:noFill/>
              </a:ln>
              <a:solidFill>
                <a:srgbClr val="000000"/>
              </a:solidFill>
              <a:effectLst/>
              <a:latin typeface="Consolas" panose="020B0609020204030204" pitchFamily="49" charset="0"/>
            </a:endParaRPr>
          </a:p>
          <a:p>
            <a:pPr eaLnBrk="0" fontAlgn="base" hangingPunct="0">
              <a:spcBef>
                <a:spcPct val="0"/>
              </a:spcBef>
              <a:spcAft>
                <a:spcPct val="0"/>
              </a:spcAft>
            </a:pPr>
            <a:r>
              <a:rPr kumimoji="0" lang="es-ES" altLang="es-ES" sz="1400" b="0" i="0" u="none" strike="noStrike" cap="none" normalizeH="0" baseline="0" dirty="0" err="1">
                <a:ln>
                  <a:noFill/>
                </a:ln>
                <a:solidFill>
                  <a:srgbClr val="000000"/>
                </a:solidFill>
                <a:effectLst/>
                <a:latin typeface="Consolas" panose="020B0609020204030204" pitchFamily="49" charset="0"/>
              </a:rPr>
              <a:t>trainer</a:t>
            </a:r>
            <a:r>
              <a:rPr kumimoji="0" lang="es-ES" altLang="es-ES" sz="1400" b="0" i="0" u="none" strike="noStrike" cap="none" normalizeH="0" baseline="0" dirty="0" err="1">
                <a:ln>
                  <a:noFill/>
                </a:ln>
                <a:solidFill>
                  <a:srgbClr val="999999"/>
                </a:solidFill>
                <a:effectLst/>
                <a:latin typeface="Consolas" panose="020B0609020204030204" pitchFamily="49" charset="0"/>
              </a:rPr>
              <a:t>.</a:t>
            </a:r>
            <a:r>
              <a:rPr kumimoji="0" lang="es-ES" altLang="es-ES" sz="1400" b="0" i="0" u="none" strike="noStrike" cap="none" normalizeH="0" baseline="0" dirty="0" err="1">
                <a:ln>
                  <a:noFill/>
                </a:ln>
                <a:solidFill>
                  <a:srgbClr val="000000"/>
                </a:solidFill>
                <a:effectLst/>
                <a:latin typeface="Consolas" panose="020B0609020204030204" pitchFamily="49" charset="0"/>
              </a:rPr>
              <a:t>start</a:t>
            </a:r>
            <a:r>
              <a:rPr kumimoji="0" lang="es-ES" altLang="es-ES" sz="1400" b="0" i="0" u="none" strike="noStrike" cap="none" normalizeH="0" baseline="0" dirty="0">
                <a:ln>
                  <a:noFill/>
                </a:ln>
                <a:solidFill>
                  <a:srgbClr val="999999"/>
                </a:solidFill>
                <a:effectLst/>
                <a:latin typeface="Consolas" panose="020B0609020204030204" pitchFamily="49" charset="0"/>
              </a:rPr>
              <a:t>()</a:t>
            </a:r>
            <a:r>
              <a:rPr kumimoji="0" lang="es-ES" altLang="es-ES" sz="1400" b="0" i="0" u="none" strike="noStrike" cap="none" normalizeH="0" baseline="0" dirty="0">
                <a:ln>
                  <a:noFill/>
                </a:ln>
                <a:solidFill>
                  <a:srgbClr val="000000"/>
                </a:solidFill>
                <a:effectLst/>
                <a:latin typeface="Consolas" panose="020B0609020204030204" pitchFamily="49" charset="0"/>
              </a:rPr>
              <a:t> </a:t>
            </a:r>
          </a:p>
          <a:p>
            <a:pPr eaLnBrk="0" fontAlgn="base" hangingPunct="0">
              <a:spcBef>
                <a:spcPct val="0"/>
              </a:spcBef>
              <a:spcAft>
                <a:spcPct val="0"/>
              </a:spcAft>
            </a:pPr>
            <a:r>
              <a:rPr kumimoji="0" lang="es-ES" altLang="es-ES" sz="1400" b="0" i="0" u="none" strike="noStrike" cap="none" normalizeH="0" baseline="0" dirty="0" err="1">
                <a:ln>
                  <a:noFill/>
                </a:ln>
                <a:solidFill>
                  <a:srgbClr val="000000"/>
                </a:solidFill>
                <a:effectLst/>
                <a:latin typeface="Consolas" panose="020B0609020204030204" pitchFamily="49" charset="0"/>
              </a:rPr>
              <a:t>results</a:t>
            </a:r>
            <a:r>
              <a:rPr kumimoji="0" lang="es-ES" altLang="es-ES" sz="1400" b="0" i="0" u="none" strike="noStrike" cap="none" normalizeH="0" baseline="0" dirty="0">
                <a:ln>
                  <a:noFill/>
                </a:ln>
                <a:solidFill>
                  <a:srgbClr val="000000"/>
                </a:solidFill>
                <a:effectLst/>
                <a:latin typeface="Consolas" panose="020B0609020204030204" pitchFamily="49" charset="0"/>
              </a:rPr>
              <a:t> </a:t>
            </a:r>
            <a:r>
              <a:rPr kumimoji="0" lang="es-ES" altLang="es-ES" sz="1400" b="0" i="0" u="none" strike="noStrike" cap="none" normalizeH="0" baseline="0" dirty="0">
                <a:ln>
                  <a:noFill/>
                </a:ln>
                <a:solidFill>
                  <a:srgbClr val="9A6E3A"/>
                </a:solidFill>
                <a:effectLst/>
                <a:latin typeface="Consolas" panose="020B0609020204030204" pitchFamily="49" charset="0"/>
              </a:rPr>
              <a:t>=</a:t>
            </a:r>
            <a:r>
              <a:rPr kumimoji="0" lang="es-ES" altLang="es-ES" sz="1400" b="0" i="0" u="none" strike="noStrike" cap="none" normalizeH="0" baseline="0" dirty="0">
                <a:ln>
                  <a:noFill/>
                </a:ln>
                <a:solidFill>
                  <a:srgbClr val="000000"/>
                </a:solidFill>
                <a:effectLst/>
                <a:latin typeface="Consolas" panose="020B0609020204030204" pitchFamily="49" charset="0"/>
              </a:rPr>
              <a:t> </a:t>
            </a:r>
            <a:r>
              <a:rPr kumimoji="0" lang="es-ES" altLang="es-ES" sz="1400" b="0" i="0" u="none" strike="noStrike" cap="none" normalizeH="0" baseline="0" dirty="0" err="1">
                <a:ln>
                  <a:noFill/>
                </a:ln>
                <a:solidFill>
                  <a:srgbClr val="000000"/>
                </a:solidFill>
                <a:effectLst/>
                <a:latin typeface="Consolas" panose="020B0609020204030204" pitchFamily="49" charset="0"/>
              </a:rPr>
              <a:t>trainer</a:t>
            </a:r>
            <a:r>
              <a:rPr kumimoji="0" lang="es-ES" altLang="es-ES" sz="1400" b="0" i="0" u="none" strike="noStrike" cap="none" normalizeH="0" baseline="0" dirty="0" err="1">
                <a:ln>
                  <a:noFill/>
                </a:ln>
                <a:solidFill>
                  <a:srgbClr val="999999"/>
                </a:solidFill>
                <a:effectLst/>
                <a:latin typeface="Consolas" panose="020B0609020204030204" pitchFamily="49" charset="0"/>
              </a:rPr>
              <a:t>.</a:t>
            </a:r>
            <a:r>
              <a:rPr kumimoji="0" lang="es-ES" altLang="es-ES" sz="1400" b="0" i="0" u="none" strike="noStrike" cap="none" normalizeH="0" baseline="0" dirty="0" err="1">
                <a:ln>
                  <a:noFill/>
                </a:ln>
                <a:solidFill>
                  <a:srgbClr val="000000"/>
                </a:solidFill>
                <a:effectLst/>
                <a:latin typeface="Consolas" panose="020B0609020204030204" pitchFamily="49" charset="0"/>
              </a:rPr>
              <a:t>run</a:t>
            </a:r>
            <a:r>
              <a:rPr kumimoji="0" lang="es-ES" altLang="es-ES" sz="1400" b="0" i="0" u="none" strike="noStrike" cap="none" normalizeH="0" baseline="0" dirty="0">
                <a:ln>
                  <a:noFill/>
                </a:ln>
                <a:solidFill>
                  <a:srgbClr val="999999"/>
                </a:solidFill>
                <a:effectLst/>
                <a:latin typeface="Consolas" panose="020B0609020204030204" pitchFamily="49" charset="0"/>
              </a:rPr>
              <a:t>(</a:t>
            </a:r>
            <a:r>
              <a:rPr kumimoji="0" lang="es-ES" altLang="es-ES" sz="1400" b="0" i="0" u="none" strike="noStrike" cap="none" normalizeH="0" baseline="0" dirty="0" err="1">
                <a:ln>
                  <a:noFill/>
                </a:ln>
                <a:solidFill>
                  <a:srgbClr val="000000"/>
                </a:solidFill>
                <a:effectLst/>
                <a:latin typeface="Consolas" panose="020B0609020204030204" pitchFamily="49" charset="0"/>
              </a:rPr>
              <a:t>train_func</a:t>
            </a:r>
            <a:r>
              <a:rPr kumimoji="0" lang="es-ES" altLang="es-ES" sz="1400" b="0" i="0" u="none" strike="noStrike" cap="none" normalizeH="0" baseline="0" dirty="0">
                <a:ln>
                  <a:noFill/>
                </a:ln>
                <a:solidFill>
                  <a:srgbClr val="999999"/>
                </a:solidFill>
                <a:effectLst/>
                <a:latin typeface="Consolas" panose="020B0609020204030204" pitchFamily="49" charset="0"/>
              </a:rPr>
              <a:t>)</a:t>
            </a:r>
            <a:r>
              <a:rPr kumimoji="0" lang="es-ES" altLang="es-ES" sz="1400" b="0" i="0" u="none" strike="noStrike" cap="none" normalizeH="0" baseline="0" dirty="0">
                <a:ln>
                  <a:noFill/>
                </a:ln>
                <a:solidFill>
                  <a:srgbClr val="000000"/>
                </a:solidFill>
                <a:effectLst/>
                <a:latin typeface="Consolas" panose="020B0609020204030204" pitchFamily="49" charset="0"/>
              </a:rPr>
              <a:t> </a:t>
            </a:r>
          </a:p>
          <a:p>
            <a:pPr eaLnBrk="0" fontAlgn="base" hangingPunct="0">
              <a:spcBef>
                <a:spcPct val="0"/>
              </a:spcBef>
              <a:spcAft>
                <a:spcPct val="0"/>
              </a:spcAft>
            </a:pPr>
            <a:r>
              <a:rPr kumimoji="0" lang="es-ES" altLang="es-ES" sz="1400" b="0" i="0" u="none" strike="noStrike" cap="none" normalizeH="0" baseline="0" dirty="0" err="1">
                <a:ln>
                  <a:noFill/>
                </a:ln>
                <a:solidFill>
                  <a:srgbClr val="000000"/>
                </a:solidFill>
                <a:effectLst/>
                <a:latin typeface="Consolas" panose="020B0609020204030204" pitchFamily="49" charset="0"/>
              </a:rPr>
              <a:t>trainer</a:t>
            </a:r>
            <a:r>
              <a:rPr kumimoji="0" lang="es-ES" altLang="es-ES" sz="1400" b="0" i="0" u="none" strike="noStrike" cap="none" normalizeH="0" baseline="0" dirty="0" err="1">
                <a:ln>
                  <a:noFill/>
                </a:ln>
                <a:solidFill>
                  <a:srgbClr val="999999"/>
                </a:solidFill>
                <a:effectLst/>
                <a:latin typeface="Consolas" panose="020B0609020204030204" pitchFamily="49" charset="0"/>
              </a:rPr>
              <a:t>.</a:t>
            </a:r>
            <a:r>
              <a:rPr kumimoji="0" lang="es-ES" altLang="es-ES" sz="1400" b="0" i="0" u="none" strike="noStrike" cap="none" normalizeH="0" baseline="0" dirty="0" err="1">
                <a:ln>
                  <a:noFill/>
                </a:ln>
                <a:solidFill>
                  <a:srgbClr val="000000"/>
                </a:solidFill>
                <a:effectLst/>
                <a:latin typeface="Consolas" panose="020B0609020204030204" pitchFamily="49" charset="0"/>
              </a:rPr>
              <a:t>shutdown</a:t>
            </a:r>
            <a:r>
              <a:rPr kumimoji="0" lang="es-ES" altLang="es-ES" sz="1400" b="0" i="0" u="none" strike="noStrike" cap="none" normalizeH="0" baseline="0" dirty="0">
                <a:ln>
                  <a:noFill/>
                </a:ln>
                <a:solidFill>
                  <a:srgbClr val="999999"/>
                </a:solidFill>
                <a:effectLst/>
                <a:latin typeface="Consolas" panose="020B0609020204030204" pitchFamily="49" charset="0"/>
              </a:rPr>
              <a:t>()</a:t>
            </a:r>
            <a:r>
              <a:rPr kumimoji="0" lang="es-ES" altLang="es-ES" sz="1000" b="0" i="0" u="none" strike="noStrike" cap="none" normalizeH="0" baseline="0" dirty="0">
                <a:ln>
                  <a:noFill/>
                </a:ln>
                <a:solidFill>
                  <a:schemeClr val="tx1"/>
                </a:solidFill>
                <a:effectLst/>
              </a:rPr>
              <a:t> </a:t>
            </a:r>
            <a:endParaRPr kumimoji="0" lang="es-ES" altLang="es-ES"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12E33101-B6F8-E3D3-FD5D-335EA02E3245}"/>
              </a:ext>
            </a:extLst>
          </p:cNvPr>
          <p:cNvSpPr>
            <a:spLocks noChangeArrowheads="1"/>
          </p:cNvSpPr>
          <p:nvPr/>
        </p:nvSpPr>
        <p:spPr bwMode="auto">
          <a:xfrm>
            <a:off x="0" y="50038"/>
            <a:ext cx="65" cy="35712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631A063C-69F2-712F-D2A6-42D10A525C95}"/>
              </a:ext>
            </a:extLst>
          </p:cNvPr>
          <p:cNvSpPr>
            <a:spLocks noChangeArrowheads="1"/>
          </p:cNvSpPr>
          <p:nvPr/>
        </p:nvSpPr>
        <p:spPr bwMode="auto">
          <a:xfrm>
            <a:off x="0" y="50038"/>
            <a:ext cx="65" cy="357124"/>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6265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F3AF5E-DE3A-C27E-EFA8-9A3C915E27F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Ray AIR (AI Runtime)</a:t>
            </a:r>
          </a:p>
        </p:txBody>
      </p:sp>
      <p:pic>
        <p:nvPicPr>
          <p:cNvPr id="7" name="Marcador de contenido 6">
            <a:extLst>
              <a:ext uri="{FF2B5EF4-FFF2-40B4-BE49-F238E27FC236}">
                <a16:creationId xmlns:a16="http://schemas.microsoft.com/office/drawing/2014/main" id="{FF27A41B-5476-6D87-C34E-91BFFB30239D}"/>
              </a:ext>
            </a:extLst>
          </p:cNvPr>
          <p:cNvPicPr>
            <a:picLocks noGrp="1" noChangeAspect="1"/>
          </p:cNvPicPr>
          <p:nvPr>
            <p:ph idx="1"/>
          </p:nvPr>
        </p:nvPicPr>
        <p:blipFill>
          <a:blip r:embed="rId2"/>
          <a:stretch>
            <a:fillRect/>
          </a:stretch>
        </p:blipFill>
        <p:spPr bwMode="auto">
          <a:xfrm>
            <a:off x="985284" y="1803440"/>
            <a:ext cx="10344422" cy="3672269"/>
          </a:xfrm>
          <a:prstGeom prst="rect">
            <a:avLst/>
          </a:prstGeom>
          <a:noFill/>
        </p:spPr>
      </p:pic>
      <p:sp>
        <p:nvSpPr>
          <p:cNvPr id="5" name="AutoShape 4">
            <a:extLst>
              <a:ext uri="{FF2B5EF4-FFF2-40B4-BE49-F238E27FC236}">
                <a16:creationId xmlns:a16="http://schemas.microsoft.com/office/drawing/2014/main" id="{3DBCA6E3-0DDC-C82D-DAA9-1E7B3D1D7D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69466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E4445-BA31-1438-218F-9C11AA16C5FB}"/>
              </a:ext>
            </a:extLst>
          </p:cNvPr>
          <p:cNvSpPr>
            <a:spLocks noGrp="1"/>
          </p:cNvSpPr>
          <p:nvPr>
            <p:ph type="title"/>
          </p:nvPr>
        </p:nvSpPr>
        <p:spPr/>
        <p:txBody>
          <a:bodyPr/>
          <a:lstStyle/>
          <a:p>
            <a:r>
              <a:rPr lang="es-ES" dirty="0"/>
              <a:t>Ray AIR</a:t>
            </a:r>
          </a:p>
        </p:txBody>
      </p:sp>
    </p:spTree>
    <p:extLst>
      <p:ext uri="{BB962C8B-B14F-4D97-AF65-F5344CB8AC3E}">
        <p14:creationId xmlns:p14="http://schemas.microsoft.com/office/powerpoint/2010/main" val="3835296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B10D52-A712-2A2B-1DA4-234B954710D5}"/>
              </a:ext>
            </a:extLst>
          </p:cNvPr>
          <p:cNvSpPr>
            <a:spLocks noGrp="1"/>
          </p:cNvSpPr>
          <p:nvPr>
            <p:ph type="title"/>
          </p:nvPr>
        </p:nvSpPr>
        <p:spPr/>
        <p:txBody>
          <a:bodyPr/>
          <a:lstStyle/>
          <a:p>
            <a:r>
              <a:rPr lang="es-ES"/>
              <a:t>Ray AIR</a:t>
            </a:r>
          </a:p>
        </p:txBody>
      </p:sp>
      <p:graphicFrame>
        <p:nvGraphicFramePr>
          <p:cNvPr id="8" name="Marcador de contenido 2">
            <a:extLst>
              <a:ext uri="{FF2B5EF4-FFF2-40B4-BE49-F238E27FC236}">
                <a16:creationId xmlns:a16="http://schemas.microsoft.com/office/drawing/2014/main" id="{743EE874-0C94-248A-1B87-5CE11881E7F0}"/>
              </a:ext>
            </a:extLst>
          </p:cNvPr>
          <p:cNvGraphicFramePr>
            <a:graphicFrameLocks noGrp="1"/>
          </p:cNvGraphicFramePr>
          <p:nvPr>
            <p:ph idx="1"/>
          </p:nvPr>
        </p:nvGraphicFramePr>
        <p:xfrm>
          <a:off x="838200" y="1825625"/>
          <a:ext cx="10515600" cy="2855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a:extLst>
              <a:ext uri="{FF2B5EF4-FFF2-40B4-BE49-F238E27FC236}">
                <a16:creationId xmlns:a16="http://schemas.microsoft.com/office/drawing/2014/main" id="{B216CDE8-FFE2-691E-0DC5-52A2E4BF380F}"/>
              </a:ext>
            </a:extLst>
          </p:cNvPr>
          <p:cNvPicPr>
            <a:picLocks noChangeAspect="1"/>
          </p:cNvPicPr>
          <p:nvPr/>
        </p:nvPicPr>
        <p:blipFill>
          <a:blip r:embed="rId7"/>
          <a:stretch>
            <a:fillRect/>
          </a:stretch>
        </p:blipFill>
        <p:spPr>
          <a:xfrm>
            <a:off x="2411523" y="5026355"/>
            <a:ext cx="6572250" cy="1704975"/>
          </a:xfrm>
          <a:prstGeom prst="rect">
            <a:avLst/>
          </a:prstGeom>
        </p:spPr>
      </p:pic>
    </p:spTree>
    <p:extLst>
      <p:ext uri="{BB962C8B-B14F-4D97-AF65-F5344CB8AC3E}">
        <p14:creationId xmlns:p14="http://schemas.microsoft.com/office/powerpoint/2010/main" val="364487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AFDF22-6709-9AA6-D246-F50428B3AE78}"/>
              </a:ext>
            </a:extLst>
          </p:cNvPr>
          <p:cNvSpPr>
            <a:spLocks noGrp="1"/>
          </p:cNvSpPr>
          <p:nvPr>
            <p:ph type="title"/>
          </p:nvPr>
        </p:nvSpPr>
        <p:spPr>
          <a:xfrm>
            <a:off x="838200" y="-11721"/>
            <a:ext cx="10515600" cy="1325563"/>
          </a:xfrm>
        </p:spPr>
        <p:txBody>
          <a:bodyPr/>
          <a:lstStyle/>
          <a:p>
            <a:r>
              <a:rPr lang="es-ES"/>
              <a:t>RAY AIR: Inicio rápido</a:t>
            </a:r>
          </a:p>
        </p:txBody>
      </p:sp>
      <p:pic>
        <p:nvPicPr>
          <p:cNvPr id="5" name="Imagen 4">
            <a:extLst>
              <a:ext uri="{FF2B5EF4-FFF2-40B4-BE49-F238E27FC236}">
                <a16:creationId xmlns:a16="http://schemas.microsoft.com/office/drawing/2014/main" id="{376C45A5-8A5C-1B00-8353-665AA665E884}"/>
              </a:ext>
            </a:extLst>
          </p:cNvPr>
          <p:cNvPicPr>
            <a:picLocks noChangeAspect="1"/>
          </p:cNvPicPr>
          <p:nvPr/>
        </p:nvPicPr>
        <p:blipFill>
          <a:blip r:embed="rId2"/>
          <a:stretch>
            <a:fillRect/>
          </a:stretch>
        </p:blipFill>
        <p:spPr>
          <a:xfrm>
            <a:off x="1950880" y="1313842"/>
            <a:ext cx="7644510" cy="4403567"/>
          </a:xfrm>
          <a:prstGeom prst="rect">
            <a:avLst/>
          </a:prstGeom>
        </p:spPr>
      </p:pic>
      <p:sp>
        <p:nvSpPr>
          <p:cNvPr id="6" name="CuadroTexto 5">
            <a:extLst>
              <a:ext uri="{FF2B5EF4-FFF2-40B4-BE49-F238E27FC236}">
                <a16:creationId xmlns:a16="http://schemas.microsoft.com/office/drawing/2014/main" id="{EAADB82A-2F64-8CB0-DF23-478DE388E8CA}"/>
              </a:ext>
            </a:extLst>
          </p:cNvPr>
          <p:cNvSpPr txBox="1"/>
          <p:nvPr/>
        </p:nvSpPr>
        <p:spPr>
          <a:xfrm>
            <a:off x="932507" y="6120143"/>
            <a:ext cx="9279802" cy="369332"/>
          </a:xfrm>
          <a:prstGeom prst="rect">
            <a:avLst/>
          </a:prstGeom>
          <a:noFill/>
        </p:spPr>
        <p:txBody>
          <a:bodyPr wrap="square" rtlCol="0">
            <a:spAutoFit/>
          </a:bodyPr>
          <a:lstStyle/>
          <a:p>
            <a:r>
              <a:rPr lang="es-ES"/>
              <a:t>Fuente: </a:t>
            </a:r>
            <a:r>
              <a:rPr lang="en-US">
                <a:hlinkClick r:id="rId3"/>
              </a:rPr>
              <a:t>Ray AI Runtime (AIR) — Ray 2.1.0</a:t>
            </a:r>
            <a:endParaRPr lang="es-ES"/>
          </a:p>
        </p:txBody>
      </p:sp>
    </p:spTree>
    <p:extLst>
      <p:ext uri="{BB962C8B-B14F-4D97-AF65-F5344CB8AC3E}">
        <p14:creationId xmlns:p14="http://schemas.microsoft.com/office/powerpoint/2010/main" val="9878427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E4445-BA31-1438-218F-9C11AA16C5FB}"/>
              </a:ext>
            </a:extLst>
          </p:cNvPr>
          <p:cNvSpPr>
            <a:spLocks noGrp="1"/>
          </p:cNvSpPr>
          <p:nvPr>
            <p:ph type="title"/>
          </p:nvPr>
        </p:nvSpPr>
        <p:spPr/>
        <p:txBody>
          <a:bodyPr/>
          <a:lstStyle/>
          <a:p>
            <a:r>
              <a:rPr lang="es-ES" dirty="0"/>
              <a:t>Ray AIR - </a:t>
            </a:r>
            <a:r>
              <a:rPr lang="es-ES" dirty="0" err="1"/>
              <a:t>Datasets</a:t>
            </a:r>
          </a:p>
        </p:txBody>
      </p:sp>
    </p:spTree>
    <p:extLst>
      <p:ext uri="{BB962C8B-B14F-4D97-AF65-F5344CB8AC3E}">
        <p14:creationId xmlns:p14="http://schemas.microsoft.com/office/powerpoint/2010/main" val="1286751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37DA3C-CA3B-2ABD-3DEE-34E1BB3DCECA}"/>
              </a:ext>
            </a:extLst>
          </p:cNvPr>
          <p:cNvSpPr>
            <a:spLocks noGrp="1"/>
          </p:cNvSpPr>
          <p:nvPr>
            <p:ph type="title"/>
          </p:nvPr>
        </p:nvSpPr>
        <p:spPr/>
        <p:txBody>
          <a:bodyPr/>
          <a:lstStyle/>
          <a:p>
            <a:r>
              <a:rPr lang="es-ES"/>
              <a:t>Ray </a:t>
            </a:r>
            <a:r>
              <a:rPr lang="es-ES" err="1"/>
              <a:t>Datasets</a:t>
            </a:r>
            <a:endParaRPr lang="es-ES"/>
          </a:p>
        </p:txBody>
      </p:sp>
      <p:sp>
        <p:nvSpPr>
          <p:cNvPr id="3" name="Marcador de contenido 2">
            <a:extLst>
              <a:ext uri="{FF2B5EF4-FFF2-40B4-BE49-F238E27FC236}">
                <a16:creationId xmlns:a16="http://schemas.microsoft.com/office/drawing/2014/main" id="{3F2E7774-1958-C1F3-20DF-5D97EEFC4BAA}"/>
              </a:ext>
            </a:extLst>
          </p:cNvPr>
          <p:cNvSpPr>
            <a:spLocks noGrp="1"/>
          </p:cNvSpPr>
          <p:nvPr>
            <p:ph idx="1"/>
          </p:nvPr>
        </p:nvSpPr>
        <p:spPr/>
        <p:txBody>
          <a:bodyPr>
            <a:normAutofit lnSpcReduction="10000"/>
          </a:bodyPr>
          <a:lstStyle/>
          <a:p>
            <a:r>
              <a:rPr lang="es-ES"/>
              <a:t>Es el método estándar para cargar e intercambiar datos en Ray AIR</a:t>
            </a:r>
          </a:p>
          <a:p>
            <a:r>
              <a:rPr lang="es-ES"/>
              <a:t>Se usan en:</a:t>
            </a:r>
          </a:p>
          <a:p>
            <a:pPr lvl="1"/>
            <a:r>
              <a:rPr lang="es-ES"/>
              <a:t>Carga de datos</a:t>
            </a:r>
          </a:p>
          <a:p>
            <a:pPr lvl="1"/>
            <a:r>
              <a:rPr lang="es-ES"/>
              <a:t>Preprocesado</a:t>
            </a:r>
          </a:p>
          <a:p>
            <a:pPr lvl="1"/>
            <a:r>
              <a:rPr lang="es-ES" err="1"/>
              <a:t>Infererencia</a:t>
            </a:r>
            <a:r>
              <a:rPr lang="es-ES"/>
              <a:t> </a:t>
            </a:r>
            <a:r>
              <a:rPr lang="es-ES" err="1"/>
              <a:t>batch</a:t>
            </a:r>
            <a:r>
              <a:rPr lang="es-ES"/>
              <a:t> </a:t>
            </a:r>
          </a:p>
          <a:p>
            <a:pPr lvl="1"/>
            <a:endParaRPr lang="es-ES"/>
          </a:p>
          <a:p>
            <a:pPr lvl="1"/>
            <a:endParaRPr lang="es-ES"/>
          </a:p>
          <a:p>
            <a:pPr marL="457200" lvl="1" indent="0">
              <a:buNone/>
            </a:pPr>
            <a:endParaRPr lang="es-ES"/>
          </a:p>
          <a:p>
            <a:pPr marL="457200" lvl="1" indent="0">
              <a:buNone/>
            </a:pPr>
            <a:endParaRPr lang="es-ES"/>
          </a:p>
          <a:p>
            <a:pPr marL="457200" lvl="1" indent="0">
              <a:buNone/>
            </a:pPr>
            <a:r>
              <a:rPr lang="es-ES"/>
              <a:t>Fuente: </a:t>
            </a:r>
            <a:r>
              <a:rPr lang="es-ES">
                <a:hlinkClick r:id="rId2"/>
              </a:rPr>
              <a:t>Key </a:t>
            </a:r>
            <a:r>
              <a:rPr lang="es-ES" err="1">
                <a:hlinkClick r:id="rId2"/>
              </a:rPr>
              <a:t>Concepts</a:t>
            </a:r>
            <a:r>
              <a:rPr lang="es-ES">
                <a:hlinkClick r:id="rId2"/>
              </a:rPr>
              <a:t> — Ray 2.1.0</a:t>
            </a:r>
            <a:endParaRPr lang="es-ES"/>
          </a:p>
        </p:txBody>
      </p:sp>
    </p:spTree>
    <p:extLst>
      <p:ext uri="{BB962C8B-B14F-4D97-AF65-F5344CB8AC3E}">
        <p14:creationId xmlns:p14="http://schemas.microsoft.com/office/powerpoint/2010/main" val="3221195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E4445-BA31-1438-218F-9C11AA16C5FB}"/>
              </a:ext>
            </a:extLst>
          </p:cNvPr>
          <p:cNvSpPr>
            <a:spLocks noGrp="1"/>
          </p:cNvSpPr>
          <p:nvPr>
            <p:ph type="title"/>
          </p:nvPr>
        </p:nvSpPr>
        <p:spPr/>
        <p:txBody>
          <a:bodyPr/>
          <a:lstStyle/>
          <a:p>
            <a:r>
              <a:rPr lang="es-ES" dirty="0"/>
              <a:t>Ray AIR - </a:t>
            </a:r>
            <a:r>
              <a:rPr lang="es-ES" dirty="0" err="1"/>
              <a:t>Preprocessing</a:t>
            </a:r>
          </a:p>
        </p:txBody>
      </p:sp>
    </p:spTree>
    <p:extLst>
      <p:ext uri="{BB962C8B-B14F-4D97-AF65-F5344CB8AC3E}">
        <p14:creationId xmlns:p14="http://schemas.microsoft.com/office/powerpoint/2010/main" val="13559332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484942-5426-27C0-AD63-F8D67FF00355}"/>
              </a:ext>
            </a:extLst>
          </p:cNvPr>
          <p:cNvSpPr>
            <a:spLocks noGrp="1"/>
          </p:cNvSpPr>
          <p:nvPr>
            <p:ph type="title"/>
          </p:nvPr>
        </p:nvSpPr>
        <p:spPr/>
        <p:txBody>
          <a:bodyPr/>
          <a:lstStyle/>
          <a:p>
            <a:r>
              <a:rPr lang="es-ES"/>
              <a:t>Ray </a:t>
            </a:r>
            <a:r>
              <a:rPr lang="es-ES" err="1"/>
              <a:t>Preprocessing</a:t>
            </a:r>
            <a:endParaRPr lang="es-ES"/>
          </a:p>
        </p:txBody>
      </p:sp>
      <p:sp>
        <p:nvSpPr>
          <p:cNvPr id="3" name="Marcador de contenido 2">
            <a:extLst>
              <a:ext uri="{FF2B5EF4-FFF2-40B4-BE49-F238E27FC236}">
                <a16:creationId xmlns:a16="http://schemas.microsoft.com/office/drawing/2014/main" id="{B51B9B05-3BA8-12DF-093C-F0004EE84635}"/>
              </a:ext>
            </a:extLst>
          </p:cNvPr>
          <p:cNvSpPr>
            <a:spLocks noGrp="1"/>
          </p:cNvSpPr>
          <p:nvPr>
            <p:ph idx="1"/>
          </p:nvPr>
        </p:nvSpPr>
        <p:spPr>
          <a:xfrm>
            <a:off x="838200" y="1825625"/>
            <a:ext cx="10515600" cy="953789"/>
          </a:xfrm>
        </p:spPr>
        <p:txBody>
          <a:bodyPr>
            <a:normAutofit fontScale="85000" lnSpcReduction="10000"/>
          </a:bodyPr>
          <a:lstStyle/>
          <a:p>
            <a:r>
              <a:rPr lang="es-ES"/>
              <a:t>Se usan para transformar datos de entrada en características (</a:t>
            </a:r>
            <a:r>
              <a:rPr lang="es-ES" i="1" err="1"/>
              <a:t>features</a:t>
            </a:r>
            <a:r>
              <a:rPr lang="es-ES"/>
              <a:t>)</a:t>
            </a:r>
          </a:p>
          <a:p>
            <a:r>
              <a:rPr lang="es-ES"/>
              <a:t>AIR proporciona una colección de </a:t>
            </a:r>
            <a:r>
              <a:rPr lang="es-ES" i="1" err="1"/>
              <a:t>preprocessors</a:t>
            </a:r>
            <a:r>
              <a:rPr lang="es-ES"/>
              <a:t> predefinidos</a:t>
            </a:r>
          </a:p>
          <a:p>
            <a:pPr marL="0" indent="0">
              <a:buNone/>
            </a:pPr>
            <a:endParaRPr lang="es-ES"/>
          </a:p>
          <a:p>
            <a:endParaRPr lang="es-ES"/>
          </a:p>
        </p:txBody>
      </p:sp>
      <p:pic>
        <p:nvPicPr>
          <p:cNvPr id="4" name="Imagen 3">
            <a:extLst>
              <a:ext uri="{FF2B5EF4-FFF2-40B4-BE49-F238E27FC236}">
                <a16:creationId xmlns:a16="http://schemas.microsoft.com/office/drawing/2014/main" id="{010C0581-9A79-24A1-3B6F-E956422A9494}"/>
              </a:ext>
            </a:extLst>
          </p:cNvPr>
          <p:cNvPicPr>
            <a:picLocks noChangeAspect="1"/>
          </p:cNvPicPr>
          <p:nvPr/>
        </p:nvPicPr>
        <p:blipFill>
          <a:blip r:embed="rId2"/>
          <a:stretch>
            <a:fillRect/>
          </a:stretch>
        </p:blipFill>
        <p:spPr>
          <a:xfrm>
            <a:off x="2230120" y="3252543"/>
            <a:ext cx="7772400" cy="2080113"/>
          </a:xfrm>
          <a:prstGeom prst="rect">
            <a:avLst/>
          </a:prstGeom>
        </p:spPr>
      </p:pic>
    </p:spTree>
    <p:extLst>
      <p:ext uri="{BB962C8B-B14F-4D97-AF65-F5344CB8AC3E}">
        <p14:creationId xmlns:p14="http://schemas.microsoft.com/office/powerpoint/2010/main" val="3234780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DADEB6-9954-F077-AB38-53BFC4F71C73}"/>
              </a:ext>
            </a:extLst>
          </p:cNvPr>
          <p:cNvSpPr>
            <a:spLocks noGrp="1"/>
          </p:cNvSpPr>
          <p:nvPr>
            <p:ph type="title"/>
          </p:nvPr>
        </p:nvSpPr>
        <p:spPr/>
        <p:txBody>
          <a:bodyPr/>
          <a:lstStyle/>
          <a:p>
            <a:r>
              <a:rPr lang="es-ES" b="1" dirty="0"/>
              <a:t>¿Qué es el AutoML?</a:t>
            </a:r>
            <a:endParaRPr lang="es-ES" dirty="0"/>
          </a:p>
        </p:txBody>
      </p:sp>
      <p:pic>
        <p:nvPicPr>
          <p:cNvPr id="6" name="Marcador de contenido 5" descr="Diagrama&#10;&#10;Descripción generada automáticamente">
            <a:extLst>
              <a:ext uri="{FF2B5EF4-FFF2-40B4-BE49-F238E27FC236}">
                <a16:creationId xmlns:a16="http://schemas.microsoft.com/office/drawing/2014/main" id="{3AA515A3-5BDB-41FA-7E16-DB359798B945}"/>
              </a:ext>
            </a:extLst>
          </p:cNvPr>
          <p:cNvPicPr>
            <a:picLocks noGrp="1" noChangeAspect="1"/>
          </p:cNvPicPr>
          <p:nvPr>
            <p:ph idx="1"/>
          </p:nvPr>
        </p:nvPicPr>
        <p:blipFill>
          <a:blip r:embed="rId2"/>
          <a:stretch>
            <a:fillRect/>
          </a:stretch>
        </p:blipFill>
        <p:spPr>
          <a:xfrm>
            <a:off x="1925358" y="2103224"/>
            <a:ext cx="8341282" cy="3679803"/>
          </a:xfrm>
        </p:spPr>
      </p:pic>
    </p:spTree>
    <p:extLst>
      <p:ext uri="{BB962C8B-B14F-4D97-AF65-F5344CB8AC3E}">
        <p14:creationId xmlns:p14="http://schemas.microsoft.com/office/powerpoint/2010/main" val="50760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E22811-54F4-2C90-B6FB-1A60D0920778}"/>
              </a:ext>
            </a:extLst>
          </p:cNvPr>
          <p:cNvSpPr>
            <a:spLocks noGrp="1"/>
          </p:cNvSpPr>
          <p:nvPr>
            <p:ph type="title"/>
          </p:nvPr>
        </p:nvSpPr>
        <p:spPr/>
        <p:txBody>
          <a:bodyPr/>
          <a:lstStyle/>
          <a:p>
            <a:r>
              <a:rPr lang="es-ES_tradnl" dirty="0"/>
              <a:t>Ray </a:t>
            </a:r>
            <a:r>
              <a:rPr lang="es-ES_tradnl" dirty="0" err="1"/>
              <a:t>Preprocessing</a:t>
            </a:r>
            <a:endParaRPr lang="es-ES_tradnl" dirty="0"/>
          </a:p>
        </p:txBody>
      </p:sp>
      <p:sp>
        <p:nvSpPr>
          <p:cNvPr id="3" name="Marcador de contenido 2">
            <a:extLst>
              <a:ext uri="{FF2B5EF4-FFF2-40B4-BE49-F238E27FC236}">
                <a16:creationId xmlns:a16="http://schemas.microsoft.com/office/drawing/2014/main" id="{A75879ED-4257-C7C5-9FDC-620011CC9481}"/>
              </a:ext>
            </a:extLst>
          </p:cNvPr>
          <p:cNvSpPr>
            <a:spLocks noGrp="1"/>
          </p:cNvSpPr>
          <p:nvPr>
            <p:ph idx="1"/>
          </p:nvPr>
        </p:nvSpPr>
        <p:spPr/>
        <p:txBody>
          <a:bodyPr vert="horz" lIns="91440" tIns="45720" rIns="91440" bIns="45720" rtlCol="0" anchor="t">
            <a:normAutofit/>
          </a:bodyPr>
          <a:lstStyle/>
          <a:p>
            <a:r>
              <a:rPr lang="es-ES_tradnl" dirty="0"/>
              <a:t>La clase </a:t>
            </a:r>
            <a:r>
              <a:rPr lang="es-ES_tradnl" i="1" dirty="0" err="1"/>
              <a:t>Preprocessor</a:t>
            </a:r>
            <a:r>
              <a:rPr lang="es-ES_tradnl" dirty="0"/>
              <a:t> tiene 4 métodos públicos que pueden ser usados por un </a:t>
            </a:r>
            <a:r>
              <a:rPr lang="es-ES_tradnl" i="1" dirty="0" err="1"/>
              <a:t>trainer</a:t>
            </a:r>
            <a:endParaRPr lang="es-ES_tradnl" i="1" dirty="0"/>
          </a:p>
          <a:p>
            <a:pPr lvl="1"/>
            <a:r>
              <a:rPr lang="es-ES_tradnl" b="1" i="1" dirty="0" err="1"/>
              <a:t>fit</a:t>
            </a:r>
            <a:r>
              <a:rPr lang="es-ES_tradnl" b="1" i="1" dirty="0"/>
              <a:t>():</a:t>
            </a:r>
            <a:r>
              <a:rPr lang="es-ES_tradnl" dirty="0"/>
              <a:t> Calcula información de estado de un </a:t>
            </a:r>
            <a:r>
              <a:rPr lang="es-ES_tradnl" i="1" dirty="0" err="1"/>
              <a:t>dataset</a:t>
            </a:r>
            <a:r>
              <a:rPr lang="es-ES_tradnl" dirty="0"/>
              <a:t> (ej. La media o la deviación estándar de una columna). Esta información se usa para ejecutar una </a:t>
            </a:r>
            <a:r>
              <a:rPr lang="es-ES_tradnl" i="1" dirty="0" err="1"/>
              <a:t>transform</a:t>
            </a:r>
            <a:r>
              <a:rPr lang="es-ES_tradnl" i="1" dirty="0"/>
              <a:t>()</a:t>
            </a:r>
          </a:p>
          <a:p>
            <a:pPr lvl="2"/>
            <a:r>
              <a:rPr lang="es-ES_tradnl" dirty="0"/>
              <a:t>Se llama durante el entrenamiento</a:t>
            </a:r>
          </a:p>
          <a:p>
            <a:pPr lvl="1"/>
            <a:r>
              <a:rPr lang="es-ES_tradnl" b="1" i="1" dirty="0" err="1"/>
              <a:t>transform</a:t>
            </a:r>
            <a:r>
              <a:rPr lang="es-ES_tradnl" b="1" i="1" dirty="0"/>
              <a:t>():</a:t>
            </a:r>
            <a:r>
              <a:rPr lang="es-ES_tradnl" dirty="0"/>
              <a:t> Aplica una transformación sobre un </a:t>
            </a:r>
            <a:r>
              <a:rPr lang="es-ES_tradnl" i="1" dirty="0" err="1"/>
              <a:t>Dataset</a:t>
            </a:r>
            <a:endParaRPr lang="es-ES_tradnl" i="1" dirty="0"/>
          </a:p>
          <a:p>
            <a:pPr lvl="2"/>
            <a:r>
              <a:rPr lang="es-ES_tradnl" dirty="0"/>
              <a:t>Se llama durante el entrenamiento, validación o inferencia offline</a:t>
            </a:r>
          </a:p>
          <a:p>
            <a:pPr lvl="1"/>
            <a:r>
              <a:rPr lang="es-ES_tradnl" b="1" i="1" dirty="0" err="1"/>
              <a:t>transform_batch</a:t>
            </a:r>
            <a:r>
              <a:rPr lang="es-ES_tradnl" b="1" i="1" dirty="0"/>
              <a:t>()</a:t>
            </a:r>
            <a:r>
              <a:rPr lang="es-ES_tradnl" b="1" dirty="0"/>
              <a:t>:</a:t>
            </a:r>
            <a:r>
              <a:rPr lang="es-ES_tradnl" dirty="0"/>
              <a:t> Aplica una transformación sobre un solo </a:t>
            </a:r>
            <a:r>
              <a:rPr lang="es-ES_tradnl" i="1" dirty="0" err="1"/>
              <a:t>batch</a:t>
            </a:r>
            <a:endParaRPr lang="es-ES_tradnl" i="1" dirty="0"/>
          </a:p>
          <a:p>
            <a:pPr lvl="2"/>
            <a:r>
              <a:rPr lang="es-ES_tradnl" dirty="0"/>
              <a:t>Se llama durante la inferencia online u offline</a:t>
            </a:r>
          </a:p>
          <a:p>
            <a:pPr lvl="1"/>
            <a:r>
              <a:rPr lang="es-ES_tradnl" b="1" i="1" dirty="0" err="1"/>
              <a:t>fit_transform</a:t>
            </a:r>
            <a:r>
              <a:rPr lang="es-ES_tradnl" b="1" i="1" dirty="0"/>
              <a:t>():</a:t>
            </a:r>
            <a:r>
              <a:rPr lang="es-ES_tradnl" dirty="0"/>
              <a:t> Se usa para llamar en secuencia </a:t>
            </a:r>
            <a:r>
              <a:rPr lang="es-ES_tradnl" i="1" dirty="0" err="1"/>
              <a:t>fit</a:t>
            </a:r>
            <a:r>
              <a:rPr lang="es-ES_tradnl" i="1" dirty="0"/>
              <a:t>()</a:t>
            </a:r>
            <a:r>
              <a:rPr lang="es-ES_tradnl" dirty="0"/>
              <a:t> y </a:t>
            </a:r>
            <a:r>
              <a:rPr lang="es-ES_tradnl" i="1" dirty="0" err="1"/>
              <a:t>transform</a:t>
            </a:r>
            <a:r>
              <a:rPr lang="es-ES_tradnl" i="1" dirty="0"/>
              <a:t>()</a:t>
            </a:r>
          </a:p>
        </p:txBody>
      </p:sp>
    </p:spTree>
    <p:extLst>
      <p:ext uri="{BB962C8B-B14F-4D97-AF65-F5344CB8AC3E}">
        <p14:creationId xmlns:p14="http://schemas.microsoft.com/office/powerpoint/2010/main" val="2359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69FBA1-D782-2BF1-0327-34113CC0DC1B}"/>
              </a:ext>
            </a:extLst>
          </p:cNvPr>
          <p:cNvSpPr>
            <a:spLocks noGrp="1"/>
          </p:cNvSpPr>
          <p:nvPr>
            <p:ph type="title"/>
          </p:nvPr>
        </p:nvSpPr>
        <p:spPr/>
        <p:txBody>
          <a:bodyPr/>
          <a:lstStyle/>
          <a:p>
            <a:r>
              <a:rPr lang="es-ES_tradnl" dirty="0"/>
              <a:t>Ray </a:t>
            </a:r>
            <a:r>
              <a:rPr lang="es-ES_tradnl" dirty="0" err="1"/>
              <a:t>Preprocessing</a:t>
            </a:r>
            <a:endParaRPr lang="es-ES_tradnl" dirty="0"/>
          </a:p>
        </p:txBody>
      </p:sp>
      <p:pic>
        <p:nvPicPr>
          <p:cNvPr id="5" name="Marcador de contenido 4">
            <a:extLst>
              <a:ext uri="{FF2B5EF4-FFF2-40B4-BE49-F238E27FC236}">
                <a16:creationId xmlns:a16="http://schemas.microsoft.com/office/drawing/2014/main" id="{A61C5989-DBDD-C212-7E96-C360EBCE1BFF}"/>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089150" y="2559844"/>
            <a:ext cx="8013700" cy="2882900"/>
          </a:xfrm>
        </p:spPr>
      </p:pic>
      <p:sp>
        <p:nvSpPr>
          <p:cNvPr id="6" name="CuadroTexto 5">
            <a:extLst>
              <a:ext uri="{FF2B5EF4-FFF2-40B4-BE49-F238E27FC236}">
                <a16:creationId xmlns:a16="http://schemas.microsoft.com/office/drawing/2014/main" id="{AA29C48C-3D54-83F6-CE27-FC5F8537318E}"/>
              </a:ext>
            </a:extLst>
          </p:cNvPr>
          <p:cNvSpPr txBox="1"/>
          <p:nvPr/>
        </p:nvSpPr>
        <p:spPr>
          <a:xfrm>
            <a:off x="2407920" y="5821680"/>
            <a:ext cx="7213600" cy="369332"/>
          </a:xfrm>
          <a:prstGeom prst="rect">
            <a:avLst/>
          </a:prstGeom>
          <a:noFill/>
        </p:spPr>
        <p:txBody>
          <a:bodyPr wrap="square" rtlCol="0">
            <a:spAutoFit/>
          </a:bodyPr>
          <a:lstStyle/>
          <a:p>
            <a:r>
              <a:rPr lang="es-ES_tradnl" dirty="0"/>
              <a:t>Fuente: </a:t>
            </a:r>
            <a:r>
              <a:rPr lang="es-ES_tradnl" dirty="0">
                <a:hlinkClick r:id="rId4"/>
              </a:rPr>
              <a:t>https://docs.ray.io/en/latest/ray-air/preprocessors.html</a:t>
            </a:r>
            <a:endParaRPr lang="es-ES_tradnl" dirty="0"/>
          </a:p>
        </p:txBody>
      </p:sp>
    </p:spTree>
    <p:extLst>
      <p:ext uri="{BB962C8B-B14F-4D97-AF65-F5344CB8AC3E}">
        <p14:creationId xmlns:p14="http://schemas.microsoft.com/office/powerpoint/2010/main" val="1816263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E2B12-46C3-EB79-67CD-DE8C29D35FF2}"/>
              </a:ext>
            </a:extLst>
          </p:cNvPr>
          <p:cNvSpPr>
            <a:spLocks noGrp="1"/>
          </p:cNvSpPr>
          <p:nvPr>
            <p:ph type="title"/>
          </p:nvPr>
        </p:nvSpPr>
        <p:spPr/>
        <p:txBody>
          <a:bodyPr/>
          <a:lstStyle/>
          <a:p>
            <a:r>
              <a:rPr lang="es-ES_tradnl" dirty="0"/>
              <a:t>Ray </a:t>
            </a:r>
            <a:r>
              <a:rPr lang="es-ES_tradnl" dirty="0" err="1"/>
              <a:t>Preprocessing</a:t>
            </a:r>
            <a:endParaRPr lang="es-ES_tradnl" dirty="0"/>
          </a:p>
        </p:txBody>
      </p:sp>
      <p:sp>
        <p:nvSpPr>
          <p:cNvPr id="3" name="Marcador de contenido 2">
            <a:extLst>
              <a:ext uri="{FF2B5EF4-FFF2-40B4-BE49-F238E27FC236}">
                <a16:creationId xmlns:a16="http://schemas.microsoft.com/office/drawing/2014/main" id="{2876D53E-DBA1-768B-4A7A-11851D43373B}"/>
              </a:ext>
            </a:extLst>
          </p:cNvPr>
          <p:cNvSpPr>
            <a:spLocks noGrp="1"/>
          </p:cNvSpPr>
          <p:nvPr>
            <p:ph idx="1"/>
          </p:nvPr>
        </p:nvSpPr>
        <p:spPr/>
        <p:txBody>
          <a:bodyPr/>
          <a:lstStyle/>
          <a:p>
            <a:r>
              <a:rPr lang="es-ES_tradnl" i="1" dirty="0" err="1"/>
              <a:t>Preprocessors</a:t>
            </a:r>
            <a:r>
              <a:rPr lang="es-ES_tradnl" i="1" dirty="0"/>
              <a:t> </a:t>
            </a:r>
            <a:r>
              <a:rPr lang="es-ES_tradnl" dirty="0"/>
              <a:t>existentes en Ray</a:t>
            </a:r>
          </a:p>
          <a:p>
            <a:pPr lvl="1"/>
            <a:r>
              <a:rPr lang="es-ES_tradnl" dirty="0"/>
              <a:t>Genéricos (ej. </a:t>
            </a:r>
            <a:r>
              <a:rPr lang="es-ES_tradnl" dirty="0" err="1"/>
              <a:t>BatchMapper</a:t>
            </a:r>
            <a:r>
              <a:rPr lang="es-ES_tradnl" dirty="0"/>
              <a:t>)</a:t>
            </a:r>
          </a:p>
          <a:p>
            <a:pPr lvl="1"/>
            <a:r>
              <a:rPr lang="es-ES_tradnl" dirty="0" err="1"/>
              <a:t>Categorical</a:t>
            </a:r>
            <a:r>
              <a:rPr lang="es-ES_tradnl" dirty="0"/>
              <a:t> </a:t>
            </a:r>
            <a:r>
              <a:rPr lang="es-ES_tradnl" dirty="0" err="1"/>
              <a:t>encoders</a:t>
            </a:r>
            <a:r>
              <a:rPr lang="es-ES_tradnl" dirty="0"/>
              <a:t> (ej. </a:t>
            </a:r>
            <a:r>
              <a:rPr lang="es-ES_tradnl" dirty="0" err="1"/>
              <a:t>OneHotEncoder</a:t>
            </a:r>
            <a:r>
              <a:rPr lang="es-ES_tradnl" dirty="0"/>
              <a:t>)</a:t>
            </a:r>
          </a:p>
          <a:p>
            <a:pPr lvl="1"/>
            <a:r>
              <a:rPr lang="es-ES_tradnl" dirty="0" err="1"/>
              <a:t>Feature</a:t>
            </a:r>
            <a:r>
              <a:rPr lang="es-ES_tradnl" dirty="0"/>
              <a:t> </a:t>
            </a:r>
            <a:r>
              <a:rPr lang="es-ES_tradnl" dirty="0" err="1"/>
              <a:t>scalers</a:t>
            </a:r>
            <a:r>
              <a:rPr lang="es-ES_tradnl" dirty="0"/>
              <a:t> (ej. </a:t>
            </a:r>
            <a:r>
              <a:rPr lang="es-ES_tradnl" dirty="0" err="1"/>
              <a:t>MaxAbsScaler</a:t>
            </a:r>
            <a:r>
              <a:rPr lang="es-ES_tradnl" dirty="0"/>
              <a:t>)</a:t>
            </a:r>
          </a:p>
          <a:p>
            <a:pPr lvl="1"/>
            <a:r>
              <a:rPr lang="es-ES_tradnl" dirty="0"/>
              <a:t>Text </a:t>
            </a:r>
            <a:r>
              <a:rPr lang="es-ES_tradnl" dirty="0" err="1"/>
              <a:t>encoders</a:t>
            </a:r>
            <a:r>
              <a:rPr lang="es-ES_tradnl" dirty="0"/>
              <a:t> (ej. </a:t>
            </a:r>
            <a:r>
              <a:rPr lang="es-ES_tradnl" dirty="0" err="1"/>
              <a:t>Tokenizer</a:t>
            </a:r>
            <a:r>
              <a:rPr lang="es-ES_tradnl" dirty="0"/>
              <a:t>)</a:t>
            </a:r>
          </a:p>
        </p:txBody>
      </p:sp>
    </p:spTree>
    <p:extLst>
      <p:ext uri="{BB962C8B-B14F-4D97-AF65-F5344CB8AC3E}">
        <p14:creationId xmlns:p14="http://schemas.microsoft.com/office/powerpoint/2010/main" val="29733054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E4445-BA31-1438-218F-9C11AA16C5FB}"/>
              </a:ext>
            </a:extLst>
          </p:cNvPr>
          <p:cNvSpPr>
            <a:spLocks noGrp="1"/>
          </p:cNvSpPr>
          <p:nvPr>
            <p:ph type="title"/>
          </p:nvPr>
        </p:nvSpPr>
        <p:spPr/>
        <p:txBody>
          <a:bodyPr/>
          <a:lstStyle/>
          <a:p>
            <a:r>
              <a:rPr lang="es-ES" dirty="0"/>
              <a:t>Ray AIR - </a:t>
            </a:r>
            <a:r>
              <a:rPr lang="es-ES" dirty="0" err="1"/>
              <a:t>Trainers</a:t>
            </a:r>
          </a:p>
        </p:txBody>
      </p:sp>
    </p:spTree>
    <p:extLst>
      <p:ext uri="{BB962C8B-B14F-4D97-AF65-F5344CB8AC3E}">
        <p14:creationId xmlns:p14="http://schemas.microsoft.com/office/powerpoint/2010/main" val="34516865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EE9BFB-1554-0789-A59F-E7050DA1E93C}"/>
              </a:ext>
            </a:extLst>
          </p:cNvPr>
          <p:cNvSpPr>
            <a:spLocks noGrp="1"/>
          </p:cNvSpPr>
          <p:nvPr>
            <p:ph type="title"/>
          </p:nvPr>
        </p:nvSpPr>
        <p:spPr>
          <a:xfrm>
            <a:off x="839788" y="457200"/>
            <a:ext cx="3932237" cy="1600200"/>
          </a:xfrm>
        </p:spPr>
        <p:txBody>
          <a:bodyPr anchor="b">
            <a:normAutofit/>
          </a:bodyPr>
          <a:lstStyle/>
          <a:p>
            <a:r>
              <a:rPr lang="es-ES"/>
              <a:t>Ray </a:t>
            </a:r>
            <a:r>
              <a:rPr lang="es-ES" err="1"/>
              <a:t>Trainers</a:t>
            </a:r>
            <a:endParaRPr lang="es-ES"/>
          </a:p>
        </p:txBody>
      </p:sp>
      <p:sp>
        <p:nvSpPr>
          <p:cNvPr id="3" name="Marcador de contenido 2">
            <a:extLst>
              <a:ext uri="{FF2B5EF4-FFF2-40B4-BE49-F238E27FC236}">
                <a16:creationId xmlns:a16="http://schemas.microsoft.com/office/drawing/2014/main" id="{B663EF72-9570-DFAC-232E-ABEAE0AFA41B}"/>
              </a:ext>
            </a:extLst>
          </p:cNvPr>
          <p:cNvSpPr>
            <a:spLocks noGrp="1"/>
          </p:cNvSpPr>
          <p:nvPr>
            <p:ph type="body" sz="half" idx="2"/>
          </p:nvPr>
        </p:nvSpPr>
        <p:spPr>
          <a:xfrm>
            <a:off x="839788" y="2057400"/>
            <a:ext cx="3932237" cy="3811588"/>
          </a:xfrm>
        </p:spPr>
        <p:txBody>
          <a:bodyPr>
            <a:normAutofit/>
          </a:bodyPr>
          <a:lstStyle/>
          <a:p>
            <a:r>
              <a:rPr lang="es-ES"/>
              <a:t>Los </a:t>
            </a:r>
            <a:r>
              <a:rPr lang="es-ES" err="1"/>
              <a:t>trainers</a:t>
            </a:r>
            <a:r>
              <a:rPr lang="es-ES"/>
              <a:t> son </a:t>
            </a:r>
            <a:r>
              <a:rPr lang="es-ES" i="1" err="1"/>
              <a:t>wrappers</a:t>
            </a:r>
            <a:r>
              <a:rPr lang="es-ES"/>
              <a:t> para otros </a:t>
            </a:r>
            <a:r>
              <a:rPr lang="es-ES" err="1"/>
              <a:t>frameworks</a:t>
            </a:r>
            <a:r>
              <a:rPr lang="es-ES"/>
              <a:t> de IA como </a:t>
            </a:r>
            <a:r>
              <a:rPr lang="es-ES" err="1"/>
              <a:t>Pytorch</a:t>
            </a:r>
            <a:r>
              <a:rPr lang="es-ES"/>
              <a:t>, </a:t>
            </a:r>
            <a:r>
              <a:rPr lang="es-ES" err="1"/>
              <a:t>XGBoost</a:t>
            </a:r>
            <a:r>
              <a:rPr lang="es-ES"/>
              <a:t>, TF, </a:t>
            </a:r>
            <a:r>
              <a:rPr lang="es-ES" err="1"/>
              <a:t>etc</a:t>
            </a:r>
            <a:r>
              <a:rPr lang="es-ES"/>
              <a:t>…</a:t>
            </a:r>
          </a:p>
        </p:txBody>
      </p:sp>
      <p:pic>
        <p:nvPicPr>
          <p:cNvPr id="4" name="Imagen 3" descr="Imagen que contiene Texto&#10;&#10;Descripción generada automáticamente">
            <a:extLst>
              <a:ext uri="{FF2B5EF4-FFF2-40B4-BE49-F238E27FC236}">
                <a16:creationId xmlns:a16="http://schemas.microsoft.com/office/drawing/2014/main" id="{B5AD4CD1-2637-0A99-22B2-A0B97D90BBCE}"/>
              </a:ext>
            </a:extLst>
          </p:cNvPr>
          <p:cNvPicPr>
            <a:picLocks noChangeAspect="1"/>
          </p:cNvPicPr>
          <p:nvPr/>
        </p:nvPicPr>
        <p:blipFill rotWithShape="1">
          <a:blip r:embed="rId2"/>
          <a:srcRect l="-137" t="-306" r="273" b="27523"/>
          <a:stretch/>
        </p:blipFill>
        <p:spPr>
          <a:xfrm>
            <a:off x="7387377" y="527702"/>
            <a:ext cx="4314552" cy="4218676"/>
          </a:xfrm>
          <a:prstGeom prst="rect">
            <a:avLst/>
          </a:prstGeom>
        </p:spPr>
      </p:pic>
      <p:pic>
        <p:nvPicPr>
          <p:cNvPr id="5" name="Imagen 4" descr="Imagen que contiene Texto&#10;&#10;Descripción generada automáticamente">
            <a:extLst>
              <a:ext uri="{FF2B5EF4-FFF2-40B4-BE49-F238E27FC236}">
                <a16:creationId xmlns:a16="http://schemas.microsoft.com/office/drawing/2014/main" id="{D616727B-9D79-DA9A-49DE-48D6FDBACA98}"/>
              </a:ext>
            </a:extLst>
          </p:cNvPr>
          <p:cNvPicPr>
            <a:picLocks noChangeAspect="1"/>
          </p:cNvPicPr>
          <p:nvPr/>
        </p:nvPicPr>
        <p:blipFill rotWithShape="1">
          <a:blip r:embed="rId2"/>
          <a:srcRect t="72579" r="137" b="-102"/>
          <a:stretch/>
        </p:blipFill>
        <p:spPr>
          <a:xfrm>
            <a:off x="483987" y="3866076"/>
            <a:ext cx="6680759" cy="2470930"/>
          </a:xfrm>
          <a:prstGeom prst="rect">
            <a:avLst/>
          </a:prstGeom>
        </p:spPr>
      </p:pic>
    </p:spTree>
    <p:extLst>
      <p:ext uri="{BB962C8B-B14F-4D97-AF65-F5344CB8AC3E}">
        <p14:creationId xmlns:p14="http://schemas.microsoft.com/office/powerpoint/2010/main" val="1549262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43D9741-1A77-79B5-E70A-FF20639028DC}"/>
              </a:ext>
            </a:extLst>
          </p:cNvPr>
          <p:cNvSpPr>
            <a:spLocks noGrp="1"/>
          </p:cNvSpPr>
          <p:nvPr>
            <p:ph type="title"/>
          </p:nvPr>
        </p:nvSpPr>
        <p:spPr/>
        <p:txBody>
          <a:bodyPr/>
          <a:lstStyle/>
          <a:p>
            <a:r>
              <a:rPr lang="es-ES_tradnl" dirty="0"/>
              <a:t>Ray </a:t>
            </a:r>
            <a:r>
              <a:rPr lang="es-ES_tradnl" dirty="0" err="1"/>
              <a:t>Trainers</a:t>
            </a:r>
            <a:endParaRPr lang="es-ES_tradnl" dirty="0"/>
          </a:p>
        </p:txBody>
      </p:sp>
      <p:sp>
        <p:nvSpPr>
          <p:cNvPr id="6" name="Marcador de contenido 5">
            <a:extLst>
              <a:ext uri="{FF2B5EF4-FFF2-40B4-BE49-F238E27FC236}">
                <a16:creationId xmlns:a16="http://schemas.microsoft.com/office/drawing/2014/main" id="{594D55DB-6AF6-9836-67CC-DF3A6531711C}"/>
              </a:ext>
            </a:extLst>
          </p:cNvPr>
          <p:cNvSpPr>
            <a:spLocks noGrp="1"/>
          </p:cNvSpPr>
          <p:nvPr>
            <p:ph idx="1"/>
          </p:nvPr>
        </p:nvSpPr>
        <p:spPr/>
        <p:txBody>
          <a:bodyPr/>
          <a:lstStyle/>
          <a:p>
            <a:r>
              <a:rPr lang="es-ES_tradnl" dirty="0"/>
              <a:t>Existen 3 categorías de </a:t>
            </a:r>
            <a:r>
              <a:rPr lang="es-ES_tradnl" i="1" dirty="0" err="1"/>
              <a:t>trainers</a:t>
            </a:r>
            <a:r>
              <a:rPr lang="es-ES_tradnl" dirty="0"/>
              <a:t>:</a:t>
            </a:r>
          </a:p>
          <a:p>
            <a:pPr lvl="1"/>
            <a:r>
              <a:rPr lang="es-ES_tradnl" dirty="0"/>
              <a:t>DL </a:t>
            </a:r>
            <a:r>
              <a:rPr lang="es-ES_tradnl" dirty="0" err="1"/>
              <a:t>trainers</a:t>
            </a:r>
            <a:r>
              <a:rPr lang="es-ES_tradnl" dirty="0"/>
              <a:t> (</a:t>
            </a:r>
            <a:r>
              <a:rPr lang="es-ES_tradnl" dirty="0" err="1"/>
              <a:t>Pytorch</a:t>
            </a:r>
            <a:r>
              <a:rPr lang="es-ES_tradnl" dirty="0"/>
              <a:t>, </a:t>
            </a:r>
            <a:r>
              <a:rPr lang="es-ES_tradnl" dirty="0" err="1"/>
              <a:t>Tensorflow</a:t>
            </a:r>
            <a:r>
              <a:rPr lang="es-ES_tradnl" dirty="0"/>
              <a:t>, </a:t>
            </a:r>
            <a:r>
              <a:rPr lang="es-ES_tradnl" dirty="0" err="1"/>
              <a:t>Horovod</a:t>
            </a:r>
            <a:r>
              <a:rPr lang="es-ES_tradnl" dirty="0"/>
              <a:t>)</a:t>
            </a:r>
          </a:p>
          <a:p>
            <a:pPr lvl="1"/>
            <a:r>
              <a:rPr lang="es-ES_tradnl" dirty="0" err="1"/>
              <a:t>Tree-based</a:t>
            </a:r>
            <a:r>
              <a:rPr lang="es-ES_tradnl" dirty="0"/>
              <a:t> (</a:t>
            </a:r>
            <a:r>
              <a:rPr lang="es-ES_tradnl" dirty="0" err="1"/>
              <a:t>Xgboost</a:t>
            </a:r>
            <a:r>
              <a:rPr lang="es-ES_tradnl" dirty="0"/>
              <a:t>, </a:t>
            </a:r>
            <a:r>
              <a:rPr lang="es-ES_tradnl" dirty="0" err="1"/>
              <a:t>LightGBM</a:t>
            </a:r>
            <a:r>
              <a:rPr lang="es-ES_tradnl" dirty="0"/>
              <a:t>)</a:t>
            </a:r>
          </a:p>
          <a:p>
            <a:pPr lvl="1"/>
            <a:r>
              <a:rPr lang="es-ES_tradnl" dirty="0"/>
              <a:t>Otros (</a:t>
            </a:r>
            <a:r>
              <a:rPr lang="es-ES_tradnl" dirty="0" err="1"/>
              <a:t>Huggingface</a:t>
            </a:r>
            <a:r>
              <a:rPr lang="es-ES_tradnl" dirty="0"/>
              <a:t>, </a:t>
            </a:r>
            <a:r>
              <a:rPr lang="es-ES_tradnl" dirty="0" err="1"/>
              <a:t>Scikit-Learn</a:t>
            </a:r>
            <a:r>
              <a:rPr lang="es-ES_tradnl" dirty="0"/>
              <a:t>, </a:t>
            </a:r>
            <a:r>
              <a:rPr lang="es-ES_tradnl" dirty="0" err="1"/>
              <a:t>Rlib</a:t>
            </a:r>
            <a:r>
              <a:rPr lang="es-ES_tradnl" dirty="0"/>
              <a:t>)</a:t>
            </a:r>
          </a:p>
        </p:txBody>
      </p:sp>
    </p:spTree>
    <p:extLst>
      <p:ext uri="{BB962C8B-B14F-4D97-AF65-F5344CB8AC3E}">
        <p14:creationId xmlns:p14="http://schemas.microsoft.com/office/powerpoint/2010/main" val="8076873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43D9741-1A77-79B5-E70A-FF20639028DC}"/>
              </a:ext>
            </a:extLst>
          </p:cNvPr>
          <p:cNvSpPr>
            <a:spLocks noGrp="1"/>
          </p:cNvSpPr>
          <p:nvPr>
            <p:ph type="title"/>
          </p:nvPr>
        </p:nvSpPr>
        <p:spPr/>
        <p:txBody>
          <a:bodyPr/>
          <a:lstStyle/>
          <a:p>
            <a:r>
              <a:rPr lang="es-ES_tradnl" dirty="0"/>
              <a:t>Ray </a:t>
            </a:r>
            <a:r>
              <a:rPr lang="es-ES_tradnl" dirty="0" err="1"/>
              <a:t>Trainers</a:t>
            </a:r>
            <a:endParaRPr lang="es-ES_tradnl" dirty="0"/>
          </a:p>
        </p:txBody>
      </p:sp>
      <p:sp>
        <p:nvSpPr>
          <p:cNvPr id="6" name="Marcador de contenido 5">
            <a:extLst>
              <a:ext uri="{FF2B5EF4-FFF2-40B4-BE49-F238E27FC236}">
                <a16:creationId xmlns:a16="http://schemas.microsoft.com/office/drawing/2014/main" id="{594D55DB-6AF6-9836-67CC-DF3A6531711C}"/>
              </a:ext>
            </a:extLst>
          </p:cNvPr>
          <p:cNvSpPr>
            <a:spLocks noGrp="1"/>
          </p:cNvSpPr>
          <p:nvPr>
            <p:ph idx="1"/>
          </p:nvPr>
        </p:nvSpPr>
        <p:spPr/>
        <p:txBody>
          <a:bodyPr vert="horz" lIns="91440" tIns="45720" rIns="91440" bIns="45720" rtlCol="0" anchor="t">
            <a:normAutofit/>
          </a:bodyPr>
          <a:lstStyle/>
          <a:p>
            <a:r>
              <a:rPr lang="es-ES_tradnl" dirty="0"/>
              <a:t>Heredan de la clase </a:t>
            </a:r>
            <a:r>
              <a:rPr lang="es-ES_tradnl" i="1" err="1"/>
              <a:t>BaseTrainer</a:t>
            </a:r>
            <a:endParaRPr lang="es-ES_tradnl" i="1"/>
          </a:p>
          <a:p>
            <a:r>
              <a:rPr lang="es-ES_tradnl" dirty="0"/>
              <a:t>El constructor puede recibir:</a:t>
            </a:r>
          </a:p>
          <a:p>
            <a:pPr lvl="1"/>
            <a:r>
              <a:rPr lang="es-ES_tradnl" dirty="0"/>
              <a:t>Un </a:t>
            </a:r>
            <a:r>
              <a:rPr lang="es-ES_tradnl" b="1" i="1" err="1"/>
              <a:t>scaling_config</a:t>
            </a:r>
            <a:r>
              <a:rPr lang="es-ES_tradnl" i="1" dirty="0"/>
              <a:t> </a:t>
            </a:r>
            <a:r>
              <a:rPr lang="es-ES_tradnl" dirty="0"/>
              <a:t>que especifica los recursos computacionales disponibles (</a:t>
            </a:r>
            <a:r>
              <a:rPr lang="es-ES_tradnl" err="1"/>
              <a:t>nº</a:t>
            </a:r>
            <a:r>
              <a:rPr lang="es-ES_tradnl" dirty="0"/>
              <a:t> de trabajadores y tipo de recursos)</a:t>
            </a:r>
          </a:p>
          <a:p>
            <a:pPr lvl="1"/>
            <a:r>
              <a:rPr lang="es-ES_tradnl" dirty="0"/>
              <a:t>Una </a:t>
            </a:r>
            <a:r>
              <a:rPr lang="es-ES_tradnl" b="1" i="1" err="1"/>
              <a:t>run_config</a:t>
            </a:r>
            <a:r>
              <a:rPr lang="es-ES_tradnl" dirty="0"/>
              <a:t> que indica ciertos parámetros de configuración del </a:t>
            </a:r>
            <a:r>
              <a:rPr lang="es-ES_tradnl" i="1" err="1"/>
              <a:t>runtime</a:t>
            </a:r>
            <a:r>
              <a:rPr lang="es-ES_tradnl" dirty="0"/>
              <a:t>: tolerancia a fallos, </a:t>
            </a:r>
            <a:r>
              <a:rPr lang="es-ES_tradnl" i="1" err="1"/>
              <a:t>logging</a:t>
            </a:r>
            <a:r>
              <a:rPr lang="es-ES_tradnl" i="1" dirty="0"/>
              <a:t>, </a:t>
            </a:r>
            <a:r>
              <a:rPr lang="es-ES_tradnl" i="1" err="1"/>
              <a:t>callbacks</a:t>
            </a:r>
            <a:endParaRPr lang="es-ES_tradnl"/>
          </a:p>
          <a:p>
            <a:pPr lvl="1"/>
            <a:r>
              <a:rPr lang="es-ES_tradnl" dirty="0"/>
              <a:t>Una colección de </a:t>
            </a:r>
            <a:r>
              <a:rPr lang="es-ES_tradnl" b="1" i="1" dirty="0" err="1"/>
              <a:t>datasets</a:t>
            </a:r>
            <a:r>
              <a:rPr lang="es-ES_tradnl" b="1" dirty="0"/>
              <a:t> </a:t>
            </a:r>
            <a:r>
              <a:rPr lang="es-ES_tradnl" dirty="0"/>
              <a:t>y un </a:t>
            </a:r>
            <a:r>
              <a:rPr lang="es-ES_tradnl" b="1" i="1" dirty="0" err="1"/>
              <a:t>preprocessor</a:t>
            </a:r>
            <a:r>
              <a:rPr lang="es-ES_tradnl" b="1" dirty="0"/>
              <a:t> </a:t>
            </a:r>
            <a:r>
              <a:rPr lang="es-ES_tradnl" dirty="0"/>
              <a:t>para los conjuntos de datos especificados</a:t>
            </a:r>
          </a:p>
          <a:p>
            <a:pPr lvl="1"/>
            <a:r>
              <a:rPr lang="es-ES_tradnl" b="1" i="1" err="1"/>
              <a:t>resume_from_checkpoint</a:t>
            </a:r>
            <a:r>
              <a:rPr lang="es-ES_tradnl" dirty="0"/>
              <a:t>: que es la ruta de un archivo que contiene el </a:t>
            </a:r>
            <a:r>
              <a:rPr lang="es-ES_tradnl" err="1"/>
              <a:t>checkpoint</a:t>
            </a:r>
            <a:r>
              <a:rPr lang="es-ES_tradnl" dirty="0"/>
              <a:t> del modelo a partir del cual comenzar</a:t>
            </a:r>
            <a:endParaRPr lang="es-ES_tradnl" i="1" dirty="0"/>
          </a:p>
        </p:txBody>
      </p:sp>
    </p:spTree>
    <p:extLst>
      <p:ext uri="{BB962C8B-B14F-4D97-AF65-F5344CB8AC3E}">
        <p14:creationId xmlns:p14="http://schemas.microsoft.com/office/powerpoint/2010/main" val="39667412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9BDB57-05B3-3021-8C82-9AB89A365056}"/>
              </a:ext>
            </a:extLst>
          </p:cNvPr>
          <p:cNvSpPr>
            <a:spLocks noGrp="1"/>
          </p:cNvSpPr>
          <p:nvPr>
            <p:ph type="title"/>
          </p:nvPr>
        </p:nvSpPr>
        <p:spPr/>
        <p:txBody>
          <a:bodyPr/>
          <a:lstStyle/>
          <a:p>
            <a:r>
              <a:rPr lang="es-ES_tradnl" dirty="0"/>
              <a:t>Ray Train</a:t>
            </a:r>
          </a:p>
        </p:txBody>
      </p:sp>
      <p:sp>
        <p:nvSpPr>
          <p:cNvPr id="3" name="Marcador de contenido 2">
            <a:extLst>
              <a:ext uri="{FF2B5EF4-FFF2-40B4-BE49-F238E27FC236}">
                <a16:creationId xmlns:a16="http://schemas.microsoft.com/office/drawing/2014/main" id="{07450AAC-BC8D-4E54-C238-D4B54B3B7E75}"/>
              </a:ext>
            </a:extLst>
          </p:cNvPr>
          <p:cNvSpPr>
            <a:spLocks noGrp="1"/>
          </p:cNvSpPr>
          <p:nvPr>
            <p:ph idx="1"/>
          </p:nvPr>
        </p:nvSpPr>
        <p:spPr/>
        <p:txBody>
          <a:bodyPr>
            <a:normAutofit fontScale="70000" lnSpcReduction="20000"/>
          </a:bodyPr>
          <a:lstStyle/>
          <a:p>
            <a:r>
              <a:rPr lang="es-ES_tradnl" dirty="0"/>
              <a:t>Ray Train es una librería de Ray que permite realizar entrenamientos en entornos distribuidos</a:t>
            </a:r>
          </a:p>
          <a:p>
            <a:pPr lvl="1"/>
            <a:r>
              <a:rPr lang="es-ES_tradnl" dirty="0">
                <a:solidFill>
                  <a:srgbClr val="FF0000"/>
                </a:solidFill>
              </a:rPr>
              <a:t>Todavía en Beta</a:t>
            </a:r>
          </a:p>
          <a:p>
            <a:r>
              <a:rPr lang="es-ES_tradnl" dirty="0">
                <a:solidFill>
                  <a:schemeClr val="tx1">
                    <a:lumMod val="95000"/>
                    <a:lumOff val="5000"/>
                  </a:schemeClr>
                </a:solidFill>
              </a:rPr>
              <a:t>Soporte para muchas tecnologías</a:t>
            </a:r>
          </a:p>
          <a:p>
            <a:pPr lvl="1"/>
            <a:r>
              <a:rPr lang="es-ES_tradnl" dirty="0">
                <a:solidFill>
                  <a:schemeClr val="tx1">
                    <a:lumMod val="95000"/>
                    <a:lumOff val="5000"/>
                  </a:schemeClr>
                </a:solidFill>
              </a:rPr>
              <a:t>DL: </a:t>
            </a:r>
            <a:r>
              <a:rPr lang="es-ES_tradnl" dirty="0" err="1">
                <a:solidFill>
                  <a:schemeClr val="tx1">
                    <a:lumMod val="95000"/>
                    <a:lumOff val="5000"/>
                  </a:schemeClr>
                </a:solidFill>
              </a:rPr>
              <a:t>Pytorch</a:t>
            </a:r>
            <a:r>
              <a:rPr lang="es-ES_tradnl" dirty="0">
                <a:solidFill>
                  <a:schemeClr val="tx1">
                    <a:lumMod val="95000"/>
                    <a:lumOff val="5000"/>
                  </a:schemeClr>
                </a:solidFill>
              </a:rPr>
              <a:t>, </a:t>
            </a:r>
            <a:r>
              <a:rPr lang="es-ES_tradnl" dirty="0" err="1">
                <a:solidFill>
                  <a:schemeClr val="tx1">
                    <a:lumMod val="95000"/>
                    <a:lumOff val="5000"/>
                  </a:schemeClr>
                </a:solidFill>
              </a:rPr>
              <a:t>Tensorflow</a:t>
            </a:r>
            <a:r>
              <a:rPr lang="es-ES_tradnl" dirty="0">
                <a:solidFill>
                  <a:schemeClr val="tx1">
                    <a:lumMod val="95000"/>
                    <a:lumOff val="5000"/>
                  </a:schemeClr>
                </a:solidFill>
              </a:rPr>
              <a:t>, </a:t>
            </a:r>
            <a:r>
              <a:rPr lang="es-ES_tradnl" dirty="0" err="1">
                <a:solidFill>
                  <a:schemeClr val="tx1">
                    <a:lumMod val="95000"/>
                    <a:lumOff val="5000"/>
                  </a:schemeClr>
                </a:solidFill>
              </a:rPr>
              <a:t>Horovod</a:t>
            </a:r>
            <a:endParaRPr lang="es-ES_tradnl" dirty="0">
              <a:solidFill>
                <a:schemeClr val="tx1">
                  <a:lumMod val="95000"/>
                  <a:lumOff val="5000"/>
                </a:schemeClr>
              </a:solidFill>
            </a:endParaRPr>
          </a:p>
          <a:p>
            <a:pPr lvl="1"/>
            <a:r>
              <a:rPr lang="es-ES_tradnl" dirty="0" err="1">
                <a:solidFill>
                  <a:schemeClr val="tx1">
                    <a:lumMod val="95000"/>
                    <a:lumOff val="5000"/>
                  </a:schemeClr>
                </a:solidFill>
              </a:rPr>
              <a:t>Tree-based</a:t>
            </a:r>
            <a:r>
              <a:rPr lang="es-ES_tradnl" dirty="0">
                <a:solidFill>
                  <a:schemeClr val="tx1">
                    <a:lumMod val="95000"/>
                    <a:lumOff val="5000"/>
                  </a:schemeClr>
                </a:solidFill>
              </a:rPr>
              <a:t>: </a:t>
            </a:r>
            <a:r>
              <a:rPr lang="es-ES_tradnl" dirty="0" err="1">
                <a:solidFill>
                  <a:schemeClr val="tx1">
                    <a:lumMod val="95000"/>
                    <a:lumOff val="5000"/>
                  </a:schemeClr>
                </a:solidFill>
              </a:rPr>
              <a:t>Xgboost</a:t>
            </a:r>
            <a:r>
              <a:rPr lang="es-ES_tradnl" dirty="0">
                <a:solidFill>
                  <a:schemeClr val="tx1">
                    <a:lumMod val="95000"/>
                    <a:lumOff val="5000"/>
                  </a:schemeClr>
                </a:solidFill>
              </a:rPr>
              <a:t>, </a:t>
            </a:r>
            <a:r>
              <a:rPr lang="es-ES_tradnl" dirty="0" err="1">
                <a:solidFill>
                  <a:schemeClr val="tx1">
                    <a:lumMod val="95000"/>
                    <a:lumOff val="5000"/>
                  </a:schemeClr>
                </a:solidFill>
              </a:rPr>
              <a:t>LightGBM</a:t>
            </a:r>
            <a:endParaRPr lang="es-ES_tradnl" dirty="0">
              <a:solidFill>
                <a:schemeClr val="tx1">
                  <a:lumMod val="95000"/>
                  <a:lumOff val="5000"/>
                </a:schemeClr>
              </a:solidFill>
            </a:endParaRPr>
          </a:p>
          <a:p>
            <a:pPr lvl="1"/>
            <a:r>
              <a:rPr lang="es-ES_tradnl" dirty="0">
                <a:solidFill>
                  <a:schemeClr val="tx1">
                    <a:lumMod val="95000"/>
                    <a:lumOff val="5000"/>
                  </a:schemeClr>
                </a:solidFill>
              </a:rPr>
              <a:t>Otros: </a:t>
            </a:r>
            <a:r>
              <a:rPr lang="es-ES_tradnl" dirty="0" err="1">
                <a:solidFill>
                  <a:schemeClr val="tx1">
                    <a:lumMod val="95000"/>
                    <a:lumOff val="5000"/>
                  </a:schemeClr>
                </a:solidFill>
              </a:rPr>
              <a:t>HugginFace</a:t>
            </a:r>
            <a:r>
              <a:rPr lang="es-ES_tradnl" dirty="0">
                <a:solidFill>
                  <a:schemeClr val="tx1">
                    <a:lumMod val="95000"/>
                    <a:lumOff val="5000"/>
                  </a:schemeClr>
                </a:solidFill>
              </a:rPr>
              <a:t>, </a:t>
            </a:r>
            <a:r>
              <a:rPr lang="es-ES_tradnl" dirty="0" err="1">
                <a:solidFill>
                  <a:schemeClr val="tx1">
                    <a:lumMod val="95000"/>
                    <a:lumOff val="5000"/>
                  </a:schemeClr>
                </a:solidFill>
              </a:rPr>
              <a:t>Scikit-Learn</a:t>
            </a:r>
            <a:r>
              <a:rPr lang="es-ES_tradnl" dirty="0">
                <a:solidFill>
                  <a:schemeClr val="tx1">
                    <a:lumMod val="95000"/>
                    <a:lumOff val="5000"/>
                  </a:schemeClr>
                </a:solidFill>
              </a:rPr>
              <a:t>, </a:t>
            </a:r>
            <a:r>
              <a:rPr lang="es-ES_tradnl" dirty="0" err="1">
                <a:solidFill>
                  <a:schemeClr val="tx1">
                    <a:lumMod val="95000"/>
                    <a:lumOff val="5000"/>
                  </a:schemeClr>
                </a:solidFill>
              </a:rPr>
              <a:t>Rlib</a:t>
            </a:r>
            <a:endParaRPr lang="es-ES_tradnl" dirty="0">
              <a:solidFill>
                <a:schemeClr val="tx1">
                  <a:lumMod val="95000"/>
                  <a:lumOff val="5000"/>
                </a:schemeClr>
              </a:solidFill>
            </a:endParaRPr>
          </a:p>
          <a:p>
            <a:r>
              <a:rPr lang="es-ES_tradnl" dirty="0">
                <a:solidFill>
                  <a:schemeClr val="tx1">
                    <a:lumMod val="95000"/>
                    <a:lumOff val="5000"/>
                  </a:schemeClr>
                </a:solidFill>
              </a:rPr>
              <a:t>Mecanismos incorporados</a:t>
            </a:r>
          </a:p>
          <a:p>
            <a:pPr lvl="1"/>
            <a:r>
              <a:rPr lang="es-ES_tradnl" dirty="0" err="1">
                <a:solidFill>
                  <a:schemeClr val="tx1">
                    <a:lumMod val="95000"/>
                    <a:lumOff val="5000"/>
                  </a:schemeClr>
                </a:solidFill>
              </a:rPr>
              <a:t>Callbacks</a:t>
            </a:r>
            <a:r>
              <a:rPr lang="es-ES_tradnl" dirty="0">
                <a:solidFill>
                  <a:schemeClr val="tx1">
                    <a:lumMod val="95000"/>
                    <a:lumOff val="5000"/>
                  </a:schemeClr>
                </a:solidFill>
              </a:rPr>
              <a:t> para </a:t>
            </a:r>
            <a:r>
              <a:rPr lang="es-ES_tradnl" i="1" dirty="0" err="1">
                <a:solidFill>
                  <a:schemeClr val="tx1">
                    <a:lumMod val="95000"/>
                    <a:lumOff val="5000"/>
                  </a:schemeClr>
                </a:solidFill>
              </a:rPr>
              <a:t>early-stopping</a:t>
            </a:r>
            <a:endParaRPr lang="es-ES_tradnl" dirty="0">
              <a:solidFill>
                <a:schemeClr val="tx1">
                  <a:lumMod val="95000"/>
                  <a:lumOff val="5000"/>
                </a:schemeClr>
              </a:solidFill>
            </a:endParaRPr>
          </a:p>
          <a:p>
            <a:pPr lvl="1"/>
            <a:r>
              <a:rPr lang="es-ES_tradnl" dirty="0" err="1">
                <a:solidFill>
                  <a:schemeClr val="tx1">
                    <a:lumMod val="95000"/>
                    <a:lumOff val="5000"/>
                  </a:schemeClr>
                </a:solidFill>
              </a:rPr>
              <a:t>Checkpointing</a:t>
            </a:r>
            <a:endParaRPr lang="es-ES_tradnl" dirty="0">
              <a:solidFill>
                <a:schemeClr val="tx1">
                  <a:lumMod val="95000"/>
                  <a:lumOff val="5000"/>
                </a:schemeClr>
              </a:solidFill>
            </a:endParaRPr>
          </a:p>
          <a:p>
            <a:pPr lvl="1"/>
            <a:r>
              <a:rPr lang="es-ES_tradnl" dirty="0">
                <a:solidFill>
                  <a:schemeClr val="tx1">
                    <a:lumMod val="95000"/>
                    <a:lumOff val="5000"/>
                  </a:schemeClr>
                </a:solidFill>
              </a:rPr>
              <a:t>Integración con </a:t>
            </a:r>
            <a:r>
              <a:rPr lang="es-ES_tradnl" dirty="0" err="1">
                <a:solidFill>
                  <a:schemeClr val="tx1">
                    <a:lumMod val="95000"/>
                    <a:lumOff val="5000"/>
                  </a:schemeClr>
                </a:solidFill>
              </a:rPr>
              <a:t>TensorBoard</a:t>
            </a:r>
            <a:r>
              <a:rPr lang="es-ES_tradnl" dirty="0">
                <a:solidFill>
                  <a:schemeClr val="tx1">
                    <a:lumMod val="95000"/>
                    <a:lumOff val="5000"/>
                  </a:schemeClr>
                </a:solidFill>
              </a:rPr>
              <a:t>, </a:t>
            </a:r>
            <a:r>
              <a:rPr lang="es-ES_tradnl" dirty="0" err="1">
                <a:solidFill>
                  <a:schemeClr val="tx1">
                    <a:lumMod val="95000"/>
                    <a:lumOff val="5000"/>
                  </a:schemeClr>
                </a:solidFill>
              </a:rPr>
              <a:t>Weight</a:t>
            </a:r>
            <a:r>
              <a:rPr lang="es-ES_tradnl" dirty="0">
                <a:solidFill>
                  <a:schemeClr val="tx1">
                    <a:lumMod val="95000"/>
                    <a:lumOff val="5000"/>
                  </a:schemeClr>
                </a:solidFill>
              </a:rPr>
              <a:t>/</a:t>
            </a:r>
            <a:r>
              <a:rPr lang="es-ES_tradnl" dirty="0" err="1">
                <a:solidFill>
                  <a:schemeClr val="tx1">
                    <a:lumMod val="95000"/>
                    <a:lumOff val="5000"/>
                  </a:schemeClr>
                </a:solidFill>
              </a:rPr>
              <a:t>Biases</a:t>
            </a:r>
            <a:r>
              <a:rPr lang="es-ES_tradnl" dirty="0">
                <a:solidFill>
                  <a:schemeClr val="tx1">
                    <a:lumMod val="95000"/>
                    <a:lumOff val="5000"/>
                  </a:schemeClr>
                </a:solidFill>
              </a:rPr>
              <a:t>, y </a:t>
            </a:r>
            <a:r>
              <a:rPr lang="es-ES_tradnl" dirty="0" err="1">
                <a:solidFill>
                  <a:schemeClr val="tx1">
                    <a:lumMod val="95000"/>
                    <a:lumOff val="5000"/>
                  </a:schemeClr>
                </a:solidFill>
              </a:rPr>
              <a:t>Mlflow</a:t>
            </a:r>
            <a:endParaRPr lang="es-ES_tradnl" dirty="0">
              <a:solidFill>
                <a:schemeClr val="tx1">
                  <a:lumMod val="95000"/>
                  <a:lumOff val="5000"/>
                </a:schemeClr>
              </a:solidFill>
            </a:endParaRPr>
          </a:p>
          <a:p>
            <a:pPr lvl="1"/>
            <a:r>
              <a:rPr lang="es-ES_tradnl" dirty="0" err="1">
                <a:solidFill>
                  <a:schemeClr val="tx1">
                    <a:lumMod val="95000"/>
                    <a:lumOff val="5000"/>
                  </a:schemeClr>
                </a:solidFill>
              </a:rPr>
              <a:t>Jupyter</a:t>
            </a:r>
            <a:endParaRPr lang="es-ES_tradnl" dirty="0">
              <a:solidFill>
                <a:schemeClr val="tx1">
                  <a:lumMod val="95000"/>
                  <a:lumOff val="5000"/>
                </a:schemeClr>
              </a:solidFill>
            </a:endParaRPr>
          </a:p>
          <a:p>
            <a:r>
              <a:rPr lang="es-ES_tradnl" dirty="0">
                <a:solidFill>
                  <a:schemeClr val="tx1">
                    <a:lumMod val="95000"/>
                    <a:lumOff val="5000"/>
                  </a:schemeClr>
                </a:solidFill>
              </a:rPr>
              <a:t>Integración con el ecosistema Ray: Data, Tune y </a:t>
            </a:r>
            <a:r>
              <a:rPr lang="es-ES_tradnl" dirty="0" err="1">
                <a:solidFill>
                  <a:schemeClr val="tx1">
                    <a:lumMod val="95000"/>
                    <a:lumOff val="5000"/>
                  </a:schemeClr>
                </a:solidFill>
              </a:rPr>
              <a:t>Cluster</a:t>
            </a:r>
            <a:endParaRPr lang="es-ES_tradnl" dirty="0">
              <a:solidFill>
                <a:schemeClr val="tx1">
                  <a:lumMod val="95000"/>
                  <a:lumOff val="5000"/>
                </a:schemeClr>
              </a:solidFill>
            </a:endParaRPr>
          </a:p>
          <a:p>
            <a:pPr marL="0" indent="0">
              <a:buNone/>
            </a:pPr>
            <a:endParaRPr lang="es-ES_tradnl" dirty="0"/>
          </a:p>
          <a:p>
            <a:pPr marL="0" indent="0">
              <a:buNone/>
            </a:pPr>
            <a:r>
              <a:rPr lang="es-ES_tradnl" dirty="0">
                <a:hlinkClick r:id="rId2"/>
              </a:rPr>
              <a:t>https://docs.ray.io/en/latest/train/train.html</a:t>
            </a:r>
            <a:endParaRPr lang="es-ES_tradnl" dirty="0"/>
          </a:p>
          <a:p>
            <a:pPr marL="0" indent="0">
              <a:buNone/>
            </a:pPr>
            <a:endParaRPr lang="es-ES_tradnl" dirty="0"/>
          </a:p>
        </p:txBody>
      </p:sp>
    </p:spTree>
    <p:extLst>
      <p:ext uri="{BB962C8B-B14F-4D97-AF65-F5344CB8AC3E}">
        <p14:creationId xmlns:p14="http://schemas.microsoft.com/office/powerpoint/2010/main" val="1357901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Texto&#10;&#10;Descripción generada automáticamente">
            <a:extLst>
              <a:ext uri="{FF2B5EF4-FFF2-40B4-BE49-F238E27FC236}">
                <a16:creationId xmlns:a16="http://schemas.microsoft.com/office/drawing/2014/main" id="{22EAB5B2-36AE-24FC-19CA-D5E3ABA3EBD5}"/>
              </a:ext>
            </a:extLst>
          </p:cNvPr>
          <p:cNvPicPr>
            <a:picLocks noChangeAspect="1"/>
          </p:cNvPicPr>
          <p:nvPr/>
        </p:nvPicPr>
        <p:blipFill>
          <a:blip r:embed="rId3"/>
          <a:stretch>
            <a:fillRect/>
          </a:stretch>
        </p:blipFill>
        <p:spPr>
          <a:xfrm>
            <a:off x="3008843" y="-1772"/>
            <a:ext cx="4744825" cy="6359451"/>
          </a:xfrm>
          <a:prstGeom prst="rect">
            <a:avLst/>
          </a:prstGeom>
        </p:spPr>
      </p:pic>
      <p:sp>
        <p:nvSpPr>
          <p:cNvPr id="5" name="Abrir llave 4">
            <a:extLst>
              <a:ext uri="{FF2B5EF4-FFF2-40B4-BE49-F238E27FC236}">
                <a16:creationId xmlns:a16="http://schemas.microsoft.com/office/drawing/2014/main" id="{47511043-7BB5-158D-9034-A3290D7B2A26}"/>
              </a:ext>
            </a:extLst>
          </p:cNvPr>
          <p:cNvSpPr/>
          <p:nvPr/>
        </p:nvSpPr>
        <p:spPr>
          <a:xfrm>
            <a:off x="2936853" y="5080559"/>
            <a:ext cx="111967" cy="214604"/>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_tradnl" dirty="0"/>
          </a:p>
        </p:txBody>
      </p:sp>
      <p:cxnSp>
        <p:nvCxnSpPr>
          <p:cNvPr id="7" name="Conector recto de flecha 6">
            <a:extLst>
              <a:ext uri="{FF2B5EF4-FFF2-40B4-BE49-F238E27FC236}">
                <a16:creationId xmlns:a16="http://schemas.microsoft.com/office/drawing/2014/main" id="{16F28B70-7548-219C-B851-9162A3C0A727}"/>
              </a:ext>
            </a:extLst>
          </p:cNvPr>
          <p:cNvCxnSpPr/>
          <p:nvPr/>
        </p:nvCxnSpPr>
        <p:spPr>
          <a:xfrm>
            <a:off x="1394216" y="2772121"/>
            <a:ext cx="1575754" cy="23986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8" name="CuadroTexto 7">
            <a:extLst>
              <a:ext uri="{FF2B5EF4-FFF2-40B4-BE49-F238E27FC236}">
                <a16:creationId xmlns:a16="http://schemas.microsoft.com/office/drawing/2014/main" id="{2AA7B2E2-E460-6207-2567-098EBCBFB086}"/>
              </a:ext>
            </a:extLst>
          </p:cNvPr>
          <p:cNvSpPr txBox="1"/>
          <p:nvPr/>
        </p:nvSpPr>
        <p:spPr>
          <a:xfrm>
            <a:off x="335902" y="1922107"/>
            <a:ext cx="1716833" cy="830997"/>
          </a:xfrm>
          <a:prstGeom prst="rect">
            <a:avLst/>
          </a:prstGeom>
          <a:noFill/>
        </p:spPr>
        <p:txBody>
          <a:bodyPr wrap="square" rtlCol="0">
            <a:spAutoFit/>
          </a:bodyPr>
          <a:lstStyle/>
          <a:p>
            <a:r>
              <a:rPr lang="es-ES" sz="1600" dirty="0"/>
              <a:t>1️⃣ </a:t>
            </a:r>
            <a:r>
              <a:rPr lang="es-ES_tradnl" sz="1600" dirty="0"/>
              <a:t>Creación del </a:t>
            </a:r>
            <a:r>
              <a:rPr lang="es-ES_tradnl" sz="1600" dirty="0" err="1"/>
              <a:t>dataset</a:t>
            </a:r>
            <a:r>
              <a:rPr lang="es-ES_tradnl" sz="1600" dirty="0"/>
              <a:t> usando el API de Data</a:t>
            </a:r>
          </a:p>
        </p:txBody>
      </p:sp>
      <p:sp>
        <p:nvSpPr>
          <p:cNvPr id="9" name="Abrir llave 8">
            <a:extLst>
              <a:ext uri="{FF2B5EF4-FFF2-40B4-BE49-F238E27FC236}">
                <a16:creationId xmlns:a16="http://schemas.microsoft.com/office/drawing/2014/main" id="{620ECF66-9CC4-BDA0-669B-4559D0F6AA27}"/>
              </a:ext>
            </a:extLst>
          </p:cNvPr>
          <p:cNvSpPr/>
          <p:nvPr/>
        </p:nvSpPr>
        <p:spPr>
          <a:xfrm flipH="1">
            <a:off x="6419775" y="5384369"/>
            <a:ext cx="151009" cy="185551"/>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_tradnl" dirty="0"/>
          </a:p>
        </p:txBody>
      </p:sp>
      <p:cxnSp>
        <p:nvCxnSpPr>
          <p:cNvPr id="10" name="Conector recto de flecha 9">
            <a:extLst>
              <a:ext uri="{FF2B5EF4-FFF2-40B4-BE49-F238E27FC236}">
                <a16:creationId xmlns:a16="http://schemas.microsoft.com/office/drawing/2014/main" id="{5A5E2762-0B66-A0F7-96A5-F8B3BD47BDD4}"/>
              </a:ext>
            </a:extLst>
          </p:cNvPr>
          <p:cNvCxnSpPr>
            <a:cxnSpLocks/>
          </p:cNvCxnSpPr>
          <p:nvPr/>
        </p:nvCxnSpPr>
        <p:spPr>
          <a:xfrm flipH="1">
            <a:off x="6635608" y="2375618"/>
            <a:ext cx="3586788" cy="30217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CuadroTexto 10">
            <a:extLst>
              <a:ext uri="{FF2B5EF4-FFF2-40B4-BE49-F238E27FC236}">
                <a16:creationId xmlns:a16="http://schemas.microsoft.com/office/drawing/2014/main" id="{28FCF3EB-16FC-5663-0392-55F3BF9B9B9B}"/>
              </a:ext>
            </a:extLst>
          </p:cNvPr>
          <p:cNvSpPr txBox="1"/>
          <p:nvPr/>
        </p:nvSpPr>
        <p:spPr>
          <a:xfrm flipH="1">
            <a:off x="10067731" y="1558130"/>
            <a:ext cx="1710613" cy="800219"/>
          </a:xfrm>
          <a:prstGeom prst="rect">
            <a:avLst/>
          </a:prstGeom>
          <a:noFill/>
        </p:spPr>
        <p:txBody>
          <a:bodyPr wrap="square" rtlCol="0">
            <a:spAutoFit/>
          </a:bodyPr>
          <a:lstStyle/>
          <a:p>
            <a:r>
              <a:rPr lang="es-ES_tradnl" dirty="0"/>
              <a:t>2️⃣ </a:t>
            </a:r>
            <a:r>
              <a:rPr lang="es-ES_tradnl" sz="1400" dirty="0"/>
              <a:t>Configuración de los recursos a utilizar</a:t>
            </a:r>
            <a:endParaRPr lang="es-ES_tradnl" dirty="0"/>
          </a:p>
        </p:txBody>
      </p:sp>
      <p:sp>
        <p:nvSpPr>
          <p:cNvPr id="14" name="Abrir llave 13">
            <a:extLst>
              <a:ext uri="{FF2B5EF4-FFF2-40B4-BE49-F238E27FC236}">
                <a16:creationId xmlns:a16="http://schemas.microsoft.com/office/drawing/2014/main" id="{5FF53645-A6CC-BC2D-B35F-05E29F2676F1}"/>
              </a:ext>
            </a:extLst>
          </p:cNvPr>
          <p:cNvSpPr/>
          <p:nvPr/>
        </p:nvSpPr>
        <p:spPr>
          <a:xfrm>
            <a:off x="2834240" y="5529172"/>
            <a:ext cx="164840" cy="855305"/>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_tradnl" dirty="0"/>
          </a:p>
        </p:txBody>
      </p:sp>
      <p:cxnSp>
        <p:nvCxnSpPr>
          <p:cNvPr id="15" name="Conector recto de flecha 14">
            <a:extLst>
              <a:ext uri="{FF2B5EF4-FFF2-40B4-BE49-F238E27FC236}">
                <a16:creationId xmlns:a16="http://schemas.microsoft.com/office/drawing/2014/main" id="{B1E84BD8-670E-3C80-73C5-A8F13C7B085C}"/>
              </a:ext>
            </a:extLst>
          </p:cNvPr>
          <p:cNvCxnSpPr>
            <a:cxnSpLocks/>
          </p:cNvCxnSpPr>
          <p:nvPr/>
        </p:nvCxnSpPr>
        <p:spPr>
          <a:xfrm>
            <a:off x="923731" y="3607688"/>
            <a:ext cx="1961323" cy="23278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9" name="CuadroTexto 18">
            <a:extLst>
              <a:ext uri="{FF2B5EF4-FFF2-40B4-BE49-F238E27FC236}">
                <a16:creationId xmlns:a16="http://schemas.microsoft.com/office/drawing/2014/main" id="{BA83BDF0-42DB-4805-7C1C-A69FB9AF0F66}"/>
              </a:ext>
            </a:extLst>
          </p:cNvPr>
          <p:cNvSpPr txBox="1"/>
          <p:nvPr/>
        </p:nvSpPr>
        <p:spPr>
          <a:xfrm>
            <a:off x="0" y="3007569"/>
            <a:ext cx="1866122" cy="584775"/>
          </a:xfrm>
          <a:prstGeom prst="rect">
            <a:avLst/>
          </a:prstGeom>
          <a:noFill/>
        </p:spPr>
        <p:txBody>
          <a:bodyPr wrap="square" rtlCol="0">
            <a:spAutoFit/>
          </a:bodyPr>
          <a:lstStyle/>
          <a:p>
            <a:pPr algn="ctr"/>
            <a:r>
              <a:rPr lang="es-ES_tradnl" sz="1600" dirty="0"/>
              <a:t>3️⃣ Configuración </a:t>
            </a:r>
          </a:p>
          <a:p>
            <a:pPr algn="ctr"/>
            <a:r>
              <a:rPr lang="es-ES_tradnl" sz="1600" dirty="0"/>
              <a:t>del </a:t>
            </a:r>
            <a:r>
              <a:rPr lang="es-ES_tradnl" sz="1600" dirty="0" err="1"/>
              <a:t>trainer</a:t>
            </a:r>
            <a:endParaRPr lang="es-ES_tradnl" sz="1600" dirty="0"/>
          </a:p>
        </p:txBody>
      </p:sp>
      <p:sp>
        <p:nvSpPr>
          <p:cNvPr id="20" name="Abrir llave 19">
            <a:extLst>
              <a:ext uri="{FF2B5EF4-FFF2-40B4-BE49-F238E27FC236}">
                <a16:creationId xmlns:a16="http://schemas.microsoft.com/office/drawing/2014/main" id="{49AF48AF-06D9-04DE-3ECB-EF8524C45047}"/>
              </a:ext>
            </a:extLst>
          </p:cNvPr>
          <p:cNvSpPr/>
          <p:nvPr/>
        </p:nvSpPr>
        <p:spPr>
          <a:xfrm flipH="1">
            <a:off x="4259577" y="6154869"/>
            <a:ext cx="90851" cy="165498"/>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_tradnl" dirty="0"/>
          </a:p>
        </p:txBody>
      </p:sp>
      <p:cxnSp>
        <p:nvCxnSpPr>
          <p:cNvPr id="21" name="Conector recto de flecha 20">
            <a:extLst>
              <a:ext uri="{FF2B5EF4-FFF2-40B4-BE49-F238E27FC236}">
                <a16:creationId xmlns:a16="http://schemas.microsoft.com/office/drawing/2014/main" id="{244218B0-2B2F-3A5F-68C9-4F51EB0D3916}"/>
              </a:ext>
            </a:extLst>
          </p:cNvPr>
          <p:cNvCxnSpPr>
            <a:cxnSpLocks/>
          </p:cNvCxnSpPr>
          <p:nvPr/>
        </p:nvCxnSpPr>
        <p:spPr>
          <a:xfrm flipH="1">
            <a:off x="4670658" y="5794310"/>
            <a:ext cx="5770297" cy="4061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CuadroTexto 22">
            <a:extLst>
              <a:ext uri="{FF2B5EF4-FFF2-40B4-BE49-F238E27FC236}">
                <a16:creationId xmlns:a16="http://schemas.microsoft.com/office/drawing/2014/main" id="{A29E05AF-CB0E-BDAB-4988-FA914776FBA7}"/>
              </a:ext>
            </a:extLst>
          </p:cNvPr>
          <p:cNvSpPr txBox="1"/>
          <p:nvPr/>
        </p:nvSpPr>
        <p:spPr>
          <a:xfrm>
            <a:off x="10154817" y="5445969"/>
            <a:ext cx="1866122" cy="523220"/>
          </a:xfrm>
          <a:prstGeom prst="rect">
            <a:avLst/>
          </a:prstGeom>
          <a:noFill/>
        </p:spPr>
        <p:txBody>
          <a:bodyPr wrap="square" rtlCol="0">
            <a:spAutoFit/>
          </a:bodyPr>
          <a:lstStyle/>
          <a:p>
            <a:pPr algn="ctr"/>
            <a:r>
              <a:rPr lang="es-ES_tradnl" sz="1400" dirty="0"/>
              <a:t>4️⃣Lanzamiento del</a:t>
            </a:r>
          </a:p>
          <a:p>
            <a:pPr algn="ctr"/>
            <a:r>
              <a:rPr lang="es-ES_tradnl" sz="1400" dirty="0"/>
              <a:t>entrenamiento</a:t>
            </a:r>
          </a:p>
        </p:txBody>
      </p:sp>
    </p:spTree>
    <p:extLst>
      <p:ext uri="{BB962C8B-B14F-4D97-AF65-F5344CB8AC3E}">
        <p14:creationId xmlns:p14="http://schemas.microsoft.com/office/powerpoint/2010/main" val="31003603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Imagen que contiene Texto&#10;&#10;Descripción generada automáticamente">
            <a:extLst>
              <a:ext uri="{FF2B5EF4-FFF2-40B4-BE49-F238E27FC236}">
                <a16:creationId xmlns:a16="http://schemas.microsoft.com/office/drawing/2014/main" id="{4DFB4D10-B83F-9C0D-198B-519B26B26CF7}"/>
              </a:ext>
            </a:extLst>
          </p:cNvPr>
          <p:cNvPicPr>
            <a:picLocks noChangeAspect="1"/>
          </p:cNvPicPr>
          <p:nvPr/>
        </p:nvPicPr>
        <p:blipFill>
          <a:blip r:embed="rId2"/>
          <a:stretch>
            <a:fillRect/>
          </a:stretch>
        </p:blipFill>
        <p:spPr>
          <a:xfrm>
            <a:off x="3091540" y="15949"/>
            <a:ext cx="4981104" cy="6702055"/>
          </a:xfrm>
          <a:prstGeom prst="rect">
            <a:avLst/>
          </a:prstGeom>
        </p:spPr>
      </p:pic>
      <p:sp>
        <p:nvSpPr>
          <p:cNvPr id="2" name="Abrir llave 1">
            <a:extLst>
              <a:ext uri="{FF2B5EF4-FFF2-40B4-BE49-F238E27FC236}">
                <a16:creationId xmlns:a16="http://schemas.microsoft.com/office/drawing/2014/main" id="{97EDE395-BFC8-1413-D362-AC5278060062}"/>
              </a:ext>
            </a:extLst>
          </p:cNvPr>
          <p:cNvSpPr/>
          <p:nvPr/>
        </p:nvSpPr>
        <p:spPr>
          <a:xfrm>
            <a:off x="3189067" y="3378597"/>
            <a:ext cx="164841" cy="223934"/>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_tradnl" dirty="0"/>
          </a:p>
        </p:txBody>
      </p:sp>
      <p:sp>
        <p:nvSpPr>
          <p:cNvPr id="3" name="Abrir llave 2">
            <a:extLst>
              <a:ext uri="{FF2B5EF4-FFF2-40B4-BE49-F238E27FC236}">
                <a16:creationId xmlns:a16="http://schemas.microsoft.com/office/drawing/2014/main" id="{820B5DE4-1840-B5EE-69D4-518F8B3405E5}"/>
              </a:ext>
            </a:extLst>
          </p:cNvPr>
          <p:cNvSpPr/>
          <p:nvPr/>
        </p:nvSpPr>
        <p:spPr>
          <a:xfrm>
            <a:off x="3356946" y="2885931"/>
            <a:ext cx="161417" cy="328501"/>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_tradnl" dirty="0"/>
          </a:p>
        </p:txBody>
      </p:sp>
      <p:sp>
        <p:nvSpPr>
          <p:cNvPr id="5" name="Abrir llave 4">
            <a:extLst>
              <a:ext uri="{FF2B5EF4-FFF2-40B4-BE49-F238E27FC236}">
                <a16:creationId xmlns:a16="http://schemas.microsoft.com/office/drawing/2014/main" id="{8D2E0E69-42F5-FA49-1C95-56A2ADD8608A}"/>
              </a:ext>
            </a:extLst>
          </p:cNvPr>
          <p:cNvSpPr/>
          <p:nvPr/>
        </p:nvSpPr>
        <p:spPr>
          <a:xfrm rot="10800000">
            <a:off x="7348112" y="2575012"/>
            <a:ext cx="41225" cy="174226"/>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_tradnl" dirty="0"/>
          </a:p>
        </p:txBody>
      </p:sp>
      <p:sp>
        <p:nvSpPr>
          <p:cNvPr id="7" name="Abrir llave 6">
            <a:extLst>
              <a:ext uri="{FF2B5EF4-FFF2-40B4-BE49-F238E27FC236}">
                <a16:creationId xmlns:a16="http://schemas.microsoft.com/office/drawing/2014/main" id="{8A068D94-30EC-6819-C0EB-4287AC12FA33}"/>
              </a:ext>
            </a:extLst>
          </p:cNvPr>
          <p:cNvSpPr/>
          <p:nvPr/>
        </p:nvSpPr>
        <p:spPr>
          <a:xfrm flipH="1">
            <a:off x="7483151" y="3777981"/>
            <a:ext cx="131882" cy="934731"/>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s-ES_tradnl" dirty="0"/>
          </a:p>
        </p:txBody>
      </p:sp>
      <p:cxnSp>
        <p:nvCxnSpPr>
          <p:cNvPr id="8" name="Conector recto de flecha 7">
            <a:extLst>
              <a:ext uri="{FF2B5EF4-FFF2-40B4-BE49-F238E27FC236}">
                <a16:creationId xmlns:a16="http://schemas.microsoft.com/office/drawing/2014/main" id="{07B12CEB-05DA-06FA-1D72-439F3326BFDA}"/>
              </a:ext>
            </a:extLst>
          </p:cNvPr>
          <p:cNvCxnSpPr>
            <a:cxnSpLocks/>
          </p:cNvCxnSpPr>
          <p:nvPr/>
        </p:nvCxnSpPr>
        <p:spPr>
          <a:xfrm>
            <a:off x="1166327" y="2750048"/>
            <a:ext cx="2095481" cy="6901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Conector recto de flecha 9">
            <a:extLst>
              <a:ext uri="{FF2B5EF4-FFF2-40B4-BE49-F238E27FC236}">
                <a16:creationId xmlns:a16="http://schemas.microsoft.com/office/drawing/2014/main" id="{8BF9F586-0E45-7B6C-EA8E-649D12FB139C}"/>
              </a:ext>
            </a:extLst>
          </p:cNvPr>
          <p:cNvCxnSpPr>
            <a:cxnSpLocks/>
          </p:cNvCxnSpPr>
          <p:nvPr/>
        </p:nvCxnSpPr>
        <p:spPr>
          <a:xfrm>
            <a:off x="1494826" y="2208389"/>
            <a:ext cx="1794975" cy="8141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Conector recto de flecha 12">
            <a:extLst>
              <a:ext uri="{FF2B5EF4-FFF2-40B4-BE49-F238E27FC236}">
                <a16:creationId xmlns:a16="http://schemas.microsoft.com/office/drawing/2014/main" id="{6B8128E8-7930-477C-407B-2EC6C09DCFCA}"/>
              </a:ext>
            </a:extLst>
          </p:cNvPr>
          <p:cNvCxnSpPr>
            <a:cxnSpLocks/>
          </p:cNvCxnSpPr>
          <p:nvPr/>
        </p:nvCxnSpPr>
        <p:spPr>
          <a:xfrm flipH="1">
            <a:off x="7401543" y="2268231"/>
            <a:ext cx="2316297" cy="3854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Conector recto de flecha 15">
            <a:extLst>
              <a:ext uri="{FF2B5EF4-FFF2-40B4-BE49-F238E27FC236}">
                <a16:creationId xmlns:a16="http://schemas.microsoft.com/office/drawing/2014/main" id="{C78DD021-7797-98D6-FAC6-38E4D6F8AEF2}"/>
              </a:ext>
            </a:extLst>
          </p:cNvPr>
          <p:cNvCxnSpPr>
            <a:cxnSpLocks/>
          </p:cNvCxnSpPr>
          <p:nvPr/>
        </p:nvCxnSpPr>
        <p:spPr>
          <a:xfrm flipH="1">
            <a:off x="7618795" y="3632091"/>
            <a:ext cx="2915466" cy="67901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 name="CuadroTexto 17">
            <a:extLst>
              <a:ext uri="{FF2B5EF4-FFF2-40B4-BE49-F238E27FC236}">
                <a16:creationId xmlns:a16="http://schemas.microsoft.com/office/drawing/2014/main" id="{0C44504B-44C8-A2C7-5DCC-4D2AD4CB573C}"/>
              </a:ext>
            </a:extLst>
          </p:cNvPr>
          <p:cNvSpPr txBox="1"/>
          <p:nvPr/>
        </p:nvSpPr>
        <p:spPr>
          <a:xfrm>
            <a:off x="429208" y="2724539"/>
            <a:ext cx="1162498" cy="523220"/>
          </a:xfrm>
          <a:prstGeom prst="rect">
            <a:avLst/>
          </a:prstGeom>
          <a:noFill/>
        </p:spPr>
        <p:txBody>
          <a:bodyPr wrap="none" rtlCol="0">
            <a:spAutoFit/>
          </a:bodyPr>
          <a:lstStyle/>
          <a:p>
            <a:r>
              <a:rPr lang="es-ES_tradnl" sz="1400" dirty="0"/>
              <a:t>5️⃣</a:t>
            </a:r>
            <a:r>
              <a:rPr lang="es-ES_tradnl" sz="1400" dirty="0" err="1"/>
              <a:t>Shard</a:t>
            </a:r>
            <a:r>
              <a:rPr lang="es-ES_tradnl" sz="1400" dirty="0"/>
              <a:t> del </a:t>
            </a:r>
          </a:p>
          <a:p>
            <a:r>
              <a:rPr lang="es-ES_tradnl" sz="1400" dirty="0" err="1"/>
              <a:t>dataset</a:t>
            </a:r>
            <a:endParaRPr lang="es-ES_tradnl" sz="1400" dirty="0"/>
          </a:p>
        </p:txBody>
      </p:sp>
      <p:sp>
        <p:nvSpPr>
          <p:cNvPr id="19" name="CuadroTexto 18">
            <a:extLst>
              <a:ext uri="{FF2B5EF4-FFF2-40B4-BE49-F238E27FC236}">
                <a16:creationId xmlns:a16="http://schemas.microsoft.com/office/drawing/2014/main" id="{08AB3DB6-F8D0-A649-E1AF-3D8269590EBB}"/>
              </a:ext>
            </a:extLst>
          </p:cNvPr>
          <p:cNvSpPr txBox="1"/>
          <p:nvPr/>
        </p:nvSpPr>
        <p:spPr>
          <a:xfrm>
            <a:off x="307163" y="1880371"/>
            <a:ext cx="1539204" cy="523220"/>
          </a:xfrm>
          <a:prstGeom prst="rect">
            <a:avLst/>
          </a:prstGeom>
          <a:noFill/>
        </p:spPr>
        <p:txBody>
          <a:bodyPr wrap="none" rtlCol="0">
            <a:spAutoFit/>
          </a:bodyPr>
          <a:lstStyle/>
          <a:p>
            <a:r>
              <a:rPr lang="es-ES_tradnl" sz="1400" dirty="0"/>
              <a:t>6️⃣ </a:t>
            </a:r>
            <a:r>
              <a:rPr lang="es-ES_tradnl" sz="1400" dirty="0" err="1"/>
              <a:t>Modelo+loss</a:t>
            </a:r>
            <a:r>
              <a:rPr lang="es-ES_tradnl" sz="1400" dirty="0"/>
              <a:t>+</a:t>
            </a:r>
          </a:p>
          <a:p>
            <a:r>
              <a:rPr lang="es-ES_tradnl" sz="1400" dirty="0" err="1"/>
              <a:t>optimizer</a:t>
            </a:r>
            <a:endParaRPr lang="es-ES_tradnl" sz="1400" dirty="0"/>
          </a:p>
        </p:txBody>
      </p:sp>
      <p:sp>
        <p:nvSpPr>
          <p:cNvPr id="20" name="CuadroTexto 19">
            <a:extLst>
              <a:ext uri="{FF2B5EF4-FFF2-40B4-BE49-F238E27FC236}">
                <a16:creationId xmlns:a16="http://schemas.microsoft.com/office/drawing/2014/main" id="{BB377886-31EB-36CD-5775-9F5D1EDB2E13}"/>
              </a:ext>
            </a:extLst>
          </p:cNvPr>
          <p:cNvSpPr txBox="1"/>
          <p:nvPr/>
        </p:nvSpPr>
        <p:spPr>
          <a:xfrm>
            <a:off x="9776818" y="2043115"/>
            <a:ext cx="1369286" cy="523220"/>
          </a:xfrm>
          <a:prstGeom prst="rect">
            <a:avLst/>
          </a:prstGeom>
          <a:noFill/>
        </p:spPr>
        <p:txBody>
          <a:bodyPr wrap="none" rtlCol="0">
            <a:spAutoFit/>
          </a:bodyPr>
          <a:lstStyle/>
          <a:p>
            <a:r>
              <a:rPr lang="es-ES_tradnl" sz="1400" dirty="0"/>
              <a:t>7️⃣Preparación </a:t>
            </a:r>
          </a:p>
          <a:p>
            <a:r>
              <a:rPr lang="es-ES_tradnl" sz="1400" dirty="0"/>
              <a:t>del modelo</a:t>
            </a:r>
          </a:p>
        </p:txBody>
      </p:sp>
      <p:sp>
        <p:nvSpPr>
          <p:cNvPr id="21" name="CuadroTexto 20">
            <a:extLst>
              <a:ext uri="{FF2B5EF4-FFF2-40B4-BE49-F238E27FC236}">
                <a16:creationId xmlns:a16="http://schemas.microsoft.com/office/drawing/2014/main" id="{2BE40933-A8A5-736C-CF30-54599679BCC0}"/>
              </a:ext>
            </a:extLst>
          </p:cNvPr>
          <p:cNvSpPr txBox="1"/>
          <p:nvPr/>
        </p:nvSpPr>
        <p:spPr>
          <a:xfrm>
            <a:off x="10381861" y="3607837"/>
            <a:ext cx="1358064" cy="523220"/>
          </a:xfrm>
          <a:prstGeom prst="rect">
            <a:avLst/>
          </a:prstGeom>
          <a:noFill/>
        </p:spPr>
        <p:txBody>
          <a:bodyPr wrap="none" rtlCol="0">
            <a:spAutoFit/>
          </a:bodyPr>
          <a:lstStyle/>
          <a:p>
            <a:r>
              <a:rPr lang="es-ES_tradnl" sz="1400" dirty="0"/>
              <a:t>8️⃣ Bucle de</a:t>
            </a:r>
          </a:p>
          <a:p>
            <a:r>
              <a:rPr lang="es-ES_tradnl" sz="1400" dirty="0"/>
              <a:t>entrenamiento</a:t>
            </a:r>
          </a:p>
        </p:txBody>
      </p:sp>
    </p:spTree>
    <p:extLst>
      <p:ext uri="{BB962C8B-B14F-4D97-AF65-F5344CB8AC3E}">
        <p14:creationId xmlns:p14="http://schemas.microsoft.com/office/powerpoint/2010/main" val="2979641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A40B1C-511B-8D54-908C-AB272E2ABD86}"/>
              </a:ext>
            </a:extLst>
          </p:cNvPr>
          <p:cNvSpPr>
            <a:spLocks noGrp="1"/>
          </p:cNvSpPr>
          <p:nvPr>
            <p:ph type="title"/>
          </p:nvPr>
        </p:nvSpPr>
        <p:spPr/>
        <p:txBody>
          <a:bodyPr/>
          <a:lstStyle/>
          <a:p>
            <a:r>
              <a:rPr lang="es-ES" b="1" dirty="0"/>
              <a:t>¿Qué es el AutoML?</a:t>
            </a:r>
            <a:endParaRPr lang="es-ES" dirty="0"/>
          </a:p>
        </p:txBody>
      </p:sp>
      <p:pic>
        <p:nvPicPr>
          <p:cNvPr id="4" name="Marcador de contenido 3" descr="Imagen que contiene Texto&#10;&#10;Descripción generada automáticamente">
            <a:extLst>
              <a:ext uri="{FF2B5EF4-FFF2-40B4-BE49-F238E27FC236}">
                <a16:creationId xmlns:a16="http://schemas.microsoft.com/office/drawing/2014/main" id="{81F776E5-28FF-2C8C-664E-5BA79F51A209}"/>
              </a:ext>
            </a:extLst>
          </p:cNvPr>
          <p:cNvPicPr>
            <a:picLocks noGrp="1" noChangeAspect="1"/>
          </p:cNvPicPr>
          <p:nvPr>
            <p:ph idx="1"/>
          </p:nvPr>
        </p:nvPicPr>
        <p:blipFill>
          <a:blip r:embed="rId2"/>
          <a:stretch>
            <a:fillRect/>
          </a:stretch>
        </p:blipFill>
        <p:spPr>
          <a:xfrm>
            <a:off x="838200" y="2238237"/>
            <a:ext cx="10515600" cy="3526114"/>
          </a:xfrm>
        </p:spPr>
      </p:pic>
    </p:spTree>
    <p:extLst>
      <p:ext uri="{BB962C8B-B14F-4D97-AF65-F5344CB8AC3E}">
        <p14:creationId xmlns:p14="http://schemas.microsoft.com/office/powerpoint/2010/main" val="2455001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509515-9E23-1A2E-8D1E-0326872D1F25}"/>
              </a:ext>
            </a:extLst>
          </p:cNvPr>
          <p:cNvSpPr>
            <a:spLocks noGrp="1"/>
          </p:cNvSpPr>
          <p:nvPr>
            <p:ph type="title"/>
          </p:nvPr>
        </p:nvSpPr>
        <p:spPr/>
        <p:txBody>
          <a:bodyPr/>
          <a:lstStyle/>
          <a:p>
            <a:r>
              <a:rPr lang="es-ES_tradnl" dirty="0"/>
              <a:t>Rain Train: </a:t>
            </a:r>
            <a:r>
              <a:rPr lang="es-ES_tradnl" dirty="0" err="1"/>
              <a:t>Trainers</a:t>
            </a:r>
            <a:r>
              <a:rPr lang="es-ES_tradnl" dirty="0"/>
              <a:t>, </a:t>
            </a:r>
            <a:r>
              <a:rPr lang="es-ES_tradnl" dirty="0" err="1"/>
              <a:t>Checkpoint</a:t>
            </a:r>
            <a:r>
              <a:rPr lang="es-ES_tradnl" dirty="0"/>
              <a:t> y </a:t>
            </a:r>
            <a:r>
              <a:rPr lang="es-ES_tradnl" dirty="0" err="1"/>
              <a:t>Predictors</a:t>
            </a:r>
            <a:endParaRPr lang="es-ES_tradnl" dirty="0"/>
          </a:p>
        </p:txBody>
      </p:sp>
      <p:pic>
        <p:nvPicPr>
          <p:cNvPr id="4" name="Marcador de contenido 3">
            <a:extLst>
              <a:ext uri="{FF2B5EF4-FFF2-40B4-BE49-F238E27FC236}">
                <a16:creationId xmlns:a16="http://schemas.microsoft.com/office/drawing/2014/main" id="{3D6D01AE-5C3E-3B74-02DF-72D817B201A4}"/>
              </a:ext>
            </a:extLst>
          </p:cNvPr>
          <p:cNvPicPr>
            <a:picLocks noGrp="1" noChangeAspect="1"/>
          </p:cNvPicPr>
          <p:nvPr>
            <p:ph idx="1"/>
          </p:nvPr>
        </p:nvPicPr>
        <p:blipFill>
          <a:blip r:embed="rId2"/>
          <a:stretch>
            <a:fillRect/>
          </a:stretch>
        </p:blipFill>
        <p:spPr>
          <a:xfrm>
            <a:off x="2524355" y="1825625"/>
            <a:ext cx="7143290" cy="4351338"/>
          </a:xfrm>
          <a:prstGeom prst="rect">
            <a:avLst/>
          </a:prstGeom>
        </p:spPr>
      </p:pic>
    </p:spTree>
    <p:extLst>
      <p:ext uri="{BB962C8B-B14F-4D97-AF65-F5344CB8AC3E}">
        <p14:creationId xmlns:p14="http://schemas.microsoft.com/office/powerpoint/2010/main" val="40780011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560D05-C7CF-5194-90FE-E570627F8EBB}"/>
              </a:ext>
            </a:extLst>
          </p:cNvPr>
          <p:cNvSpPr>
            <a:spLocks noGrp="1"/>
          </p:cNvSpPr>
          <p:nvPr>
            <p:ph type="title"/>
          </p:nvPr>
        </p:nvSpPr>
        <p:spPr/>
        <p:txBody>
          <a:bodyPr/>
          <a:lstStyle/>
          <a:p>
            <a:r>
              <a:rPr lang="es-ES"/>
              <a:t>Otros conceptos de Ray</a:t>
            </a:r>
          </a:p>
        </p:txBody>
      </p:sp>
      <p:sp>
        <p:nvSpPr>
          <p:cNvPr id="3" name="Marcador de contenido 2">
            <a:extLst>
              <a:ext uri="{FF2B5EF4-FFF2-40B4-BE49-F238E27FC236}">
                <a16:creationId xmlns:a16="http://schemas.microsoft.com/office/drawing/2014/main" id="{89BC607F-0097-9713-0B1F-93E0EE4393CB}"/>
              </a:ext>
            </a:extLst>
          </p:cNvPr>
          <p:cNvSpPr>
            <a:spLocks noGrp="1"/>
          </p:cNvSpPr>
          <p:nvPr>
            <p:ph idx="1"/>
          </p:nvPr>
        </p:nvSpPr>
        <p:spPr/>
        <p:txBody>
          <a:bodyPr vert="horz" lIns="91440" tIns="45720" rIns="91440" bIns="45720" rtlCol="0" anchor="t">
            <a:normAutofit/>
          </a:bodyPr>
          <a:lstStyle/>
          <a:p>
            <a:r>
              <a:rPr lang="es-ES" b="1" err="1"/>
              <a:t>Checkpoints</a:t>
            </a:r>
            <a:r>
              <a:rPr lang="es-ES" b="1" dirty="0"/>
              <a:t>:</a:t>
            </a:r>
            <a:r>
              <a:rPr lang="es-ES" dirty="0"/>
              <a:t> Permiten generar </a:t>
            </a:r>
            <a:r>
              <a:rPr lang="es-ES" err="1"/>
              <a:t>checkpoints</a:t>
            </a:r>
            <a:r>
              <a:rPr lang="es-ES" dirty="0"/>
              <a:t> del entrenamiento del modelo</a:t>
            </a:r>
          </a:p>
          <a:p>
            <a:r>
              <a:rPr lang="es-ES" b="1" err="1"/>
              <a:t>Batch</a:t>
            </a:r>
            <a:r>
              <a:rPr lang="es-ES" b="1" dirty="0"/>
              <a:t> predictor:</a:t>
            </a:r>
            <a:r>
              <a:rPr lang="es-ES" dirty="0"/>
              <a:t> Se pueden utilizar a partir de un </a:t>
            </a:r>
            <a:r>
              <a:rPr lang="es-ES" err="1"/>
              <a:t>checkpoint</a:t>
            </a:r>
            <a:r>
              <a:rPr lang="es-ES" dirty="0"/>
              <a:t> de un modelo para generar inferencia sobre ese estado del modelo</a:t>
            </a:r>
          </a:p>
          <a:p>
            <a:r>
              <a:rPr lang="es-ES" b="1" err="1"/>
              <a:t>Deployments</a:t>
            </a:r>
            <a:r>
              <a:rPr lang="es-ES" dirty="0"/>
              <a:t>: Sirven para desplegar el modelo como un servicio a través de un servidor web</a:t>
            </a:r>
          </a:p>
          <a:p>
            <a:endParaRPr lang="es-ES" dirty="0"/>
          </a:p>
        </p:txBody>
      </p:sp>
    </p:spTree>
    <p:extLst>
      <p:ext uri="{BB962C8B-B14F-4D97-AF65-F5344CB8AC3E}">
        <p14:creationId xmlns:p14="http://schemas.microsoft.com/office/powerpoint/2010/main" val="3965113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5E9C87-9900-9900-8192-4F992232FCF0}"/>
              </a:ext>
            </a:extLst>
          </p:cNvPr>
          <p:cNvSpPr>
            <a:spLocks noGrp="1"/>
          </p:cNvSpPr>
          <p:nvPr>
            <p:ph type="title"/>
          </p:nvPr>
        </p:nvSpPr>
        <p:spPr/>
        <p:txBody>
          <a:bodyPr/>
          <a:lstStyle/>
          <a:p>
            <a:r>
              <a:rPr lang="es-ES" dirty="0"/>
              <a:t>Ejercicio – Entrenamiento con </a:t>
            </a:r>
            <a:r>
              <a:rPr lang="es-ES" dirty="0" err="1"/>
              <a:t>Tensorflow</a:t>
            </a:r>
            <a:r>
              <a:rPr lang="es-ES" dirty="0"/>
              <a:t> y Ray Train</a:t>
            </a:r>
          </a:p>
        </p:txBody>
      </p:sp>
      <p:sp>
        <p:nvSpPr>
          <p:cNvPr id="3" name="Marcador de contenido 2">
            <a:extLst>
              <a:ext uri="{FF2B5EF4-FFF2-40B4-BE49-F238E27FC236}">
                <a16:creationId xmlns:a16="http://schemas.microsoft.com/office/drawing/2014/main" id="{A34494EA-C092-73D8-B434-1A5F9D22664D}"/>
              </a:ext>
            </a:extLst>
          </p:cNvPr>
          <p:cNvSpPr>
            <a:spLocks noGrp="1"/>
          </p:cNvSpPr>
          <p:nvPr>
            <p:ph idx="1"/>
          </p:nvPr>
        </p:nvSpPr>
        <p:spPr>
          <a:xfrm>
            <a:off x="838200" y="3698632"/>
            <a:ext cx="10515600" cy="2478331"/>
          </a:xfrm>
        </p:spPr>
        <p:txBody>
          <a:bodyPr vert="horz" lIns="91440" tIns="45720" rIns="91440" bIns="45720" rtlCol="0" anchor="t">
            <a:normAutofit/>
          </a:bodyPr>
          <a:lstStyle/>
          <a:p>
            <a:r>
              <a:rPr lang="es-ES" dirty="0">
                <a:ea typeface="+mn-lt"/>
                <a:cs typeface="+mn-lt"/>
                <a:hlinkClick r:id="rId2"/>
              </a:rPr>
              <a:t>https://github.com/diegoandradecanosa/Cesga2023Courses/tree/main/tf_dist/TF/007</a:t>
            </a:r>
            <a:r>
              <a:rPr lang="es-ES" dirty="0">
                <a:ea typeface="+mn-lt"/>
                <a:cs typeface="+mn-lt"/>
              </a:rPr>
              <a:t>/training.py</a:t>
            </a:r>
          </a:p>
          <a:p>
            <a:endParaRPr lang="es-ES" dirty="0"/>
          </a:p>
        </p:txBody>
      </p:sp>
      <p:sp>
        <p:nvSpPr>
          <p:cNvPr id="5" name="CuadroTexto 4">
            <a:extLst>
              <a:ext uri="{FF2B5EF4-FFF2-40B4-BE49-F238E27FC236}">
                <a16:creationId xmlns:a16="http://schemas.microsoft.com/office/drawing/2014/main" id="{CF208E63-DE66-4B29-A99F-02F6AF8A9320}"/>
              </a:ext>
            </a:extLst>
          </p:cNvPr>
          <p:cNvSpPr txBox="1"/>
          <p:nvPr/>
        </p:nvSpPr>
        <p:spPr>
          <a:xfrm>
            <a:off x="837983" y="2246118"/>
            <a:ext cx="510016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ea typeface="+mn-lt"/>
                <a:cs typeface="+mn-lt"/>
              </a:rPr>
              <a:t>source $STORE/</a:t>
            </a:r>
            <a:r>
              <a:rPr lang="en-US" dirty="0" err="1">
                <a:ea typeface="+mn-lt"/>
                <a:cs typeface="+mn-lt"/>
              </a:rPr>
              <a:t>mytf</a:t>
            </a:r>
            <a:r>
              <a:rPr lang="en-US" dirty="0">
                <a:ea typeface="+mn-lt"/>
                <a:cs typeface="+mn-lt"/>
              </a:rPr>
              <a:t>/bin/activate</a:t>
            </a:r>
          </a:p>
          <a:p>
            <a:pPr marL="285750" indent="-285750">
              <a:buFont typeface="Wingdings"/>
              <a:buChar char="Ø"/>
            </a:pPr>
            <a:r>
              <a:rPr lang="en-US" dirty="0">
                <a:ea typeface="+mn-lt"/>
                <a:cs typeface="+mn-lt"/>
              </a:rPr>
              <a:t>python -m pip install </a:t>
            </a:r>
            <a:r>
              <a:rPr lang="en-US" dirty="0" err="1">
                <a:ea typeface="+mn-lt"/>
                <a:cs typeface="+mn-lt"/>
              </a:rPr>
              <a:t>pyarrow</a:t>
            </a:r>
            <a:endParaRPr lang="en-US" dirty="0">
              <a:ea typeface="+mn-lt"/>
              <a:cs typeface="+mn-lt"/>
            </a:endParaRPr>
          </a:p>
          <a:p>
            <a:pPr marL="285750" indent="-285750">
              <a:buFont typeface="Wingdings"/>
              <a:buChar char="Ø"/>
            </a:pPr>
            <a:r>
              <a:rPr lang="en-US" dirty="0">
                <a:ea typeface="+mn-lt"/>
                <a:cs typeface="+mn-lt"/>
              </a:rPr>
              <a:t>python –m pip install "ray[train]"</a:t>
            </a:r>
          </a:p>
        </p:txBody>
      </p:sp>
      <p:graphicFrame>
        <p:nvGraphicFramePr>
          <p:cNvPr id="6" name="Marcador de contenido 2">
            <a:extLst>
              <a:ext uri="{FF2B5EF4-FFF2-40B4-BE49-F238E27FC236}">
                <a16:creationId xmlns:a16="http://schemas.microsoft.com/office/drawing/2014/main" id="{0B4C7323-002A-324F-6E60-64C3A14DA1F2}"/>
              </a:ext>
            </a:extLst>
          </p:cNvPr>
          <p:cNvGraphicFramePr>
            <a:graphicFrameLocks/>
          </p:cNvGraphicFramePr>
          <p:nvPr>
            <p:extLst>
              <p:ext uri="{D42A27DB-BD31-4B8C-83A1-F6EECF244321}">
                <p14:modId xmlns:p14="http://schemas.microsoft.com/office/powerpoint/2010/main" val="3051911018"/>
              </p:ext>
            </p:extLst>
          </p:nvPr>
        </p:nvGraphicFramePr>
        <p:xfrm>
          <a:off x="490621" y="5100888"/>
          <a:ext cx="10041021" cy="1511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96866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E4445-BA31-1438-218F-9C11AA16C5FB}"/>
              </a:ext>
            </a:extLst>
          </p:cNvPr>
          <p:cNvSpPr>
            <a:spLocks noGrp="1"/>
          </p:cNvSpPr>
          <p:nvPr>
            <p:ph type="title"/>
          </p:nvPr>
        </p:nvSpPr>
        <p:spPr/>
        <p:txBody>
          <a:bodyPr/>
          <a:lstStyle/>
          <a:p>
            <a:r>
              <a:rPr lang="es-ES" dirty="0"/>
              <a:t>Ray </a:t>
            </a:r>
            <a:r>
              <a:rPr lang="es-ES" dirty="0" err="1"/>
              <a:t>Cluster</a:t>
            </a:r>
          </a:p>
        </p:txBody>
      </p:sp>
      <p:pic>
        <p:nvPicPr>
          <p:cNvPr id="4" name="Marcador de contenido 3" descr="Diagrama&#10;&#10;Descripción generada automáticamente">
            <a:extLst>
              <a:ext uri="{FF2B5EF4-FFF2-40B4-BE49-F238E27FC236}">
                <a16:creationId xmlns:a16="http://schemas.microsoft.com/office/drawing/2014/main" id="{D8B70517-A492-2D8C-7391-5A127F390AE5}"/>
              </a:ext>
            </a:extLst>
          </p:cNvPr>
          <p:cNvPicPr>
            <a:picLocks noChangeAspect="1"/>
          </p:cNvPicPr>
          <p:nvPr/>
        </p:nvPicPr>
        <p:blipFill>
          <a:blip r:embed="rId2"/>
          <a:stretch>
            <a:fillRect/>
          </a:stretch>
        </p:blipFill>
        <p:spPr>
          <a:xfrm>
            <a:off x="5794376" y="2618846"/>
            <a:ext cx="3471332" cy="2606146"/>
          </a:xfrm>
          <a:prstGeom prst="rect">
            <a:avLst/>
          </a:prstGeom>
          <a:noFill/>
        </p:spPr>
      </p:pic>
    </p:spTree>
    <p:extLst>
      <p:ext uri="{BB962C8B-B14F-4D97-AF65-F5344CB8AC3E}">
        <p14:creationId xmlns:p14="http://schemas.microsoft.com/office/powerpoint/2010/main" val="36910179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563E08-F0F8-0451-D58D-5E31917A299A}"/>
              </a:ext>
            </a:extLst>
          </p:cNvPr>
          <p:cNvSpPr>
            <a:spLocks noGrp="1"/>
          </p:cNvSpPr>
          <p:nvPr>
            <p:ph type="title"/>
          </p:nvPr>
        </p:nvSpPr>
        <p:spPr>
          <a:xfrm>
            <a:off x="838200" y="365125"/>
            <a:ext cx="10515600" cy="1325563"/>
          </a:xfrm>
        </p:spPr>
        <p:txBody>
          <a:bodyPr anchor="ctr">
            <a:normAutofit/>
          </a:bodyPr>
          <a:lstStyle/>
          <a:p>
            <a:r>
              <a:rPr lang="es-ES_tradnl" dirty="0"/>
              <a:t>Ray </a:t>
            </a:r>
            <a:r>
              <a:rPr lang="es-ES_tradnl" dirty="0" err="1"/>
              <a:t>Cluster</a:t>
            </a:r>
            <a:endParaRPr lang="es-ES_tradnl" dirty="0"/>
          </a:p>
        </p:txBody>
      </p:sp>
      <p:pic>
        <p:nvPicPr>
          <p:cNvPr id="4" name="Imagen 3">
            <a:extLst>
              <a:ext uri="{FF2B5EF4-FFF2-40B4-BE49-F238E27FC236}">
                <a16:creationId xmlns:a16="http://schemas.microsoft.com/office/drawing/2014/main" id="{F6F9BA25-36D8-95F5-18ED-0CCD5B28C056}"/>
              </a:ext>
            </a:extLst>
          </p:cNvPr>
          <p:cNvPicPr>
            <a:picLocks noChangeAspect="1"/>
          </p:cNvPicPr>
          <p:nvPr/>
        </p:nvPicPr>
        <p:blipFill>
          <a:blip r:embed="rId2"/>
          <a:stretch>
            <a:fillRect/>
          </a:stretch>
        </p:blipFill>
        <p:spPr>
          <a:xfrm>
            <a:off x="1744661" y="1825625"/>
            <a:ext cx="8702677" cy="4351338"/>
          </a:xfrm>
          <a:prstGeom prst="rect">
            <a:avLst/>
          </a:prstGeom>
          <a:noFill/>
        </p:spPr>
      </p:pic>
      <p:sp>
        <p:nvSpPr>
          <p:cNvPr id="3" name="CuadroTexto 2">
            <a:extLst>
              <a:ext uri="{FF2B5EF4-FFF2-40B4-BE49-F238E27FC236}">
                <a16:creationId xmlns:a16="http://schemas.microsoft.com/office/drawing/2014/main" id="{966DC6B3-2F6E-1828-FE00-9F569BAD2CA1}"/>
              </a:ext>
            </a:extLst>
          </p:cNvPr>
          <p:cNvSpPr txBox="1"/>
          <p:nvPr/>
        </p:nvSpPr>
        <p:spPr>
          <a:xfrm>
            <a:off x="5073650" y="279400"/>
            <a:ext cx="7108824"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200" dirty="0"/>
              <a:t> "Abstrae la capa de escalado de modelo que se corresponde con varios trabajadores (nodos-dispositivos)"</a:t>
            </a:r>
            <a:endParaRPr lang="es-ES" dirty="0"/>
          </a:p>
        </p:txBody>
      </p:sp>
    </p:spTree>
    <p:extLst>
      <p:ext uri="{BB962C8B-B14F-4D97-AF65-F5344CB8AC3E}">
        <p14:creationId xmlns:p14="http://schemas.microsoft.com/office/powerpoint/2010/main" val="24732804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479A97-0A42-451E-6E19-407793C74D90}"/>
              </a:ext>
            </a:extLst>
          </p:cNvPr>
          <p:cNvSpPr>
            <a:spLocks noGrp="1"/>
          </p:cNvSpPr>
          <p:nvPr>
            <p:ph type="title"/>
          </p:nvPr>
        </p:nvSpPr>
        <p:spPr/>
        <p:txBody>
          <a:bodyPr/>
          <a:lstStyle/>
          <a:p>
            <a:r>
              <a:rPr lang="es-ES_tradnl" dirty="0"/>
              <a:t>Ray </a:t>
            </a:r>
            <a:r>
              <a:rPr lang="es-ES_tradnl" dirty="0" err="1"/>
              <a:t>Cluster</a:t>
            </a:r>
            <a:endParaRPr lang="es-ES_tradnl" dirty="0"/>
          </a:p>
        </p:txBody>
      </p:sp>
      <p:sp>
        <p:nvSpPr>
          <p:cNvPr id="3" name="Marcador de contenido 2">
            <a:extLst>
              <a:ext uri="{FF2B5EF4-FFF2-40B4-BE49-F238E27FC236}">
                <a16:creationId xmlns:a16="http://schemas.microsoft.com/office/drawing/2014/main" id="{841B579E-9C40-1407-BA36-5891804D6F7F}"/>
              </a:ext>
            </a:extLst>
          </p:cNvPr>
          <p:cNvSpPr>
            <a:spLocks noGrp="1"/>
          </p:cNvSpPr>
          <p:nvPr>
            <p:ph idx="1"/>
          </p:nvPr>
        </p:nvSpPr>
        <p:spPr/>
        <p:txBody>
          <a:bodyPr vert="horz" lIns="91440" tIns="45720" rIns="91440" bIns="45720" rtlCol="0" anchor="t">
            <a:normAutofit/>
          </a:bodyPr>
          <a:lstStyle/>
          <a:p>
            <a:r>
              <a:rPr lang="es-ES_tradnl" dirty="0"/>
              <a:t>Un </a:t>
            </a:r>
            <a:r>
              <a:rPr lang="es-ES_tradnl" b="1" i="1" dirty="0" err="1"/>
              <a:t>ray</a:t>
            </a:r>
            <a:r>
              <a:rPr lang="es-ES_tradnl" b="1" i="1" dirty="0"/>
              <a:t> </a:t>
            </a:r>
            <a:r>
              <a:rPr lang="es-ES_tradnl" b="1" i="1" dirty="0" err="1"/>
              <a:t>job</a:t>
            </a:r>
            <a:r>
              <a:rPr lang="es-ES_tradnl" dirty="0"/>
              <a:t> es una aplicación que implica la ejecución de:</a:t>
            </a:r>
          </a:p>
          <a:p>
            <a:pPr lvl="1"/>
            <a:r>
              <a:rPr lang="es-ES_tradnl" dirty="0"/>
              <a:t>Una colección de </a:t>
            </a:r>
            <a:r>
              <a:rPr lang="es-ES_tradnl" b="1" i="1" dirty="0"/>
              <a:t>Ray </a:t>
            </a:r>
            <a:r>
              <a:rPr lang="es-ES_tradnl" b="1" i="1" dirty="0" err="1"/>
              <a:t>tasks</a:t>
            </a:r>
            <a:r>
              <a:rPr lang="es-ES_tradnl" b="1" i="1" dirty="0"/>
              <a:t>, </a:t>
            </a:r>
            <a:r>
              <a:rPr lang="es-ES_tradnl" b="1" i="1" dirty="0" err="1"/>
              <a:t>objects</a:t>
            </a:r>
            <a:r>
              <a:rPr lang="es-ES_tradnl" b="1" i="1" dirty="0"/>
              <a:t> </a:t>
            </a:r>
            <a:r>
              <a:rPr lang="es-ES_tradnl" b="1" dirty="0"/>
              <a:t>y </a:t>
            </a:r>
            <a:r>
              <a:rPr lang="es-ES_tradnl" b="1" i="1" dirty="0" err="1"/>
              <a:t>actors</a:t>
            </a:r>
            <a:r>
              <a:rPr lang="es-ES_tradnl" dirty="0"/>
              <a:t> que se originan en el mismo script</a:t>
            </a:r>
          </a:p>
          <a:p>
            <a:r>
              <a:rPr lang="es-ES_tradnl" dirty="0"/>
              <a:t>Formas de ejecutar un </a:t>
            </a:r>
            <a:r>
              <a:rPr lang="es-ES_tradnl" b="1" i="1" dirty="0" err="1"/>
              <a:t>ray</a:t>
            </a:r>
            <a:r>
              <a:rPr lang="es-ES_tradnl" b="1" i="1" dirty="0"/>
              <a:t> </a:t>
            </a:r>
            <a:r>
              <a:rPr lang="es-ES_tradnl" b="1" i="1" dirty="0" err="1"/>
              <a:t>job</a:t>
            </a:r>
            <a:r>
              <a:rPr lang="es-ES_tradnl" dirty="0"/>
              <a:t>:</a:t>
            </a:r>
          </a:p>
          <a:p>
            <a:pPr lvl="1"/>
            <a:r>
              <a:rPr lang="es-ES_tradnl" dirty="0"/>
              <a:t>Usar el API de </a:t>
            </a:r>
            <a:r>
              <a:rPr lang="es-ES_tradnl" b="1" i="1" dirty="0" err="1"/>
              <a:t>ray</a:t>
            </a:r>
            <a:r>
              <a:rPr lang="es-ES_tradnl" b="1" i="1" dirty="0"/>
              <a:t> Jobs</a:t>
            </a:r>
            <a:endParaRPr lang="es-ES_tradnl" b="1"/>
          </a:p>
          <a:p>
            <a:pPr lvl="1"/>
            <a:r>
              <a:rPr lang="es-ES_tradnl" dirty="0"/>
              <a:t>Ejecutar el script del trabajo dentro de cualquier nodo del clúster de Ray</a:t>
            </a:r>
          </a:p>
          <a:p>
            <a:pPr lvl="1"/>
            <a:r>
              <a:rPr lang="es-ES_tradnl" dirty="0"/>
              <a:t>Usar </a:t>
            </a:r>
            <a:r>
              <a:rPr lang="es-ES_tradnl" b="1" i="1" dirty="0"/>
              <a:t>Ray Client</a:t>
            </a:r>
            <a:r>
              <a:rPr lang="es-ES_tradnl" dirty="0"/>
              <a:t> para conectar remotamente al clúster dentro de un script</a:t>
            </a:r>
          </a:p>
        </p:txBody>
      </p:sp>
    </p:spTree>
    <p:extLst>
      <p:ext uri="{BB962C8B-B14F-4D97-AF65-F5344CB8AC3E}">
        <p14:creationId xmlns:p14="http://schemas.microsoft.com/office/powerpoint/2010/main" val="2329087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0746DB-B7A7-7DCA-FF5B-9C37BD9D98FB}"/>
              </a:ext>
            </a:extLst>
          </p:cNvPr>
          <p:cNvSpPr>
            <a:spLocks noGrp="1"/>
          </p:cNvSpPr>
          <p:nvPr>
            <p:ph type="title"/>
          </p:nvPr>
        </p:nvSpPr>
        <p:spPr/>
        <p:txBody>
          <a:bodyPr/>
          <a:lstStyle/>
          <a:p>
            <a:r>
              <a:rPr lang="es-ES_tradnl" dirty="0"/>
              <a:t>Ray </a:t>
            </a:r>
            <a:r>
              <a:rPr lang="es-ES_tradnl" dirty="0" err="1"/>
              <a:t>Cluster</a:t>
            </a:r>
            <a:endParaRPr lang="es-ES_tradnl" dirty="0"/>
          </a:p>
        </p:txBody>
      </p:sp>
      <p:pic>
        <p:nvPicPr>
          <p:cNvPr id="5" name="Marcador de contenido 4">
            <a:extLst>
              <a:ext uri="{FF2B5EF4-FFF2-40B4-BE49-F238E27FC236}">
                <a16:creationId xmlns:a16="http://schemas.microsoft.com/office/drawing/2014/main" id="{5F3800AB-EC9B-B0D3-35B7-031488C60CD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835150" y="1931194"/>
            <a:ext cx="8521700" cy="4140200"/>
          </a:xfrm>
        </p:spPr>
      </p:pic>
    </p:spTree>
    <p:extLst>
      <p:ext uri="{BB962C8B-B14F-4D97-AF65-F5344CB8AC3E}">
        <p14:creationId xmlns:p14="http://schemas.microsoft.com/office/powerpoint/2010/main" val="2789168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E34758-780F-D078-EACF-1483DC0EDA00}"/>
              </a:ext>
            </a:extLst>
          </p:cNvPr>
          <p:cNvSpPr>
            <a:spLocks noGrp="1"/>
          </p:cNvSpPr>
          <p:nvPr>
            <p:ph type="title"/>
          </p:nvPr>
        </p:nvSpPr>
        <p:spPr/>
        <p:txBody>
          <a:bodyPr/>
          <a:lstStyle/>
          <a:p>
            <a:r>
              <a:rPr lang="es-ES_tradnl" dirty="0"/>
              <a:t>Ray </a:t>
            </a:r>
            <a:r>
              <a:rPr lang="es-ES_tradnl" dirty="0" err="1"/>
              <a:t>Cluster</a:t>
            </a:r>
            <a:r>
              <a:rPr lang="es-ES_tradnl" dirty="0"/>
              <a:t>: Soporte </a:t>
            </a:r>
            <a:r>
              <a:rPr lang="es-ES_tradnl" dirty="0" err="1"/>
              <a:t>Slurm</a:t>
            </a:r>
            <a:endParaRPr lang="es-ES_tradnl" dirty="0"/>
          </a:p>
        </p:txBody>
      </p:sp>
      <p:sp>
        <p:nvSpPr>
          <p:cNvPr id="3" name="Marcador de contenido 2">
            <a:extLst>
              <a:ext uri="{FF2B5EF4-FFF2-40B4-BE49-F238E27FC236}">
                <a16:creationId xmlns:a16="http://schemas.microsoft.com/office/drawing/2014/main" id="{00312F71-0E35-015A-D5FD-931189D8F263}"/>
              </a:ext>
            </a:extLst>
          </p:cNvPr>
          <p:cNvSpPr>
            <a:spLocks noGrp="1"/>
          </p:cNvSpPr>
          <p:nvPr>
            <p:ph idx="1"/>
          </p:nvPr>
        </p:nvSpPr>
        <p:spPr/>
        <p:txBody>
          <a:bodyPr/>
          <a:lstStyle/>
          <a:p>
            <a:r>
              <a:rPr lang="es-ES_tradnl" dirty="0"/>
              <a:t>Soporte para </a:t>
            </a:r>
            <a:r>
              <a:rPr lang="es-ES_tradnl" dirty="0" err="1"/>
              <a:t>Slurm</a:t>
            </a:r>
            <a:r>
              <a:rPr lang="es-ES_tradnl" dirty="0"/>
              <a:t> en proceso:</a:t>
            </a:r>
          </a:p>
          <a:p>
            <a:pPr lvl="1"/>
            <a:r>
              <a:rPr lang="es-ES_tradnl" dirty="0"/>
              <a:t>Poco intuitivo pero usable</a:t>
            </a:r>
          </a:p>
          <a:p>
            <a:r>
              <a:rPr lang="es-ES_tradnl" dirty="0">
                <a:hlinkClick r:id="rId2"/>
              </a:rPr>
              <a:t>https://docs.ray.io/en/latest/cluster/vms/user-guides/community/slurm.html</a:t>
            </a:r>
            <a:endParaRPr lang="es-ES_tradnl" dirty="0"/>
          </a:p>
          <a:p>
            <a:r>
              <a:rPr lang="es-ES" dirty="0"/>
              <a:t>Para desplegar Ray en </a:t>
            </a:r>
            <a:r>
              <a:rPr lang="es-ES" dirty="0" err="1"/>
              <a:t>Slurm</a:t>
            </a:r>
            <a:r>
              <a:rPr lang="es-ES" dirty="0"/>
              <a:t> se debe desplegar varias copias del mismo código en varios nodos</a:t>
            </a:r>
            <a:endParaRPr lang="es-ES_tradnl" dirty="0"/>
          </a:p>
          <a:p>
            <a:pPr marL="0" indent="0">
              <a:buNone/>
            </a:pPr>
            <a:endParaRPr lang="es-ES_tradnl" dirty="0"/>
          </a:p>
          <a:p>
            <a:endParaRPr lang="es-ES_tradnl" dirty="0"/>
          </a:p>
        </p:txBody>
      </p:sp>
    </p:spTree>
    <p:extLst>
      <p:ext uri="{BB962C8B-B14F-4D97-AF65-F5344CB8AC3E}">
        <p14:creationId xmlns:p14="http://schemas.microsoft.com/office/powerpoint/2010/main" val="3184739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31B759-CB18-6A27-86A0-1CA2BCE44D76}"/>
              </a:ext>
            </a:extLst>
          </p:cNvPr>
          <p:cNvSpPr>
            <a:spLocks noGrp="1"/>
          </p:cNvSpPr>
          <p:nvPr>
            <p:ph type="title"/>
          </p:nvPr>
        </p:nvSpPr>
        <p:spPr/>
        <p:txBody>
          <a:bodyPr/>
          <a:lstStyle/>
          <a:p>
            <a:r>
              <a:rPr lang="es-ES"/>
              <a:t>Despliegue de Ray en </a:t>
            </a:r>
            <a:r>
              <a:rPr lang="es-ES" err="1"/>
              <a:t>Slurm</a:t>
            </a:r>
            <a:endParaRPr lang="es-ES"/>
          </a:p>
        </p:txBody>
      </p:sp>
      <p:sp>
        <p:nvSpPr>
          <p:cNvPr id="3" name="Marcador de contenido 2">
            <a:extLst>
              <a:ext uri="{FF2B5EF4-FFF2-40B4-BE49-F238E27FC236}">
                <a16:creationId xmlns:a16="http://schemas.microsoft.com/office/drawing/2014/main" id="{9A5FBC4B-FA8E-6A6D-E4E4-12E8DA8CD531}"/>
              </a:ext>
            </a:extLst>
          </p:cNvPr>
          <p:cNvSpPr>
            <a:spLocks noGrp="1"/>
          </p:cNvSpPr>
          <p:nvPr>
            <p:ph idx="1"/>
          </p:nvPr>
        </p:nvSpPr>
        <p:spPr/>
        <p:txBody>
          <a:bodyPr vert="horz" lIns="91440" tIns="45720" rIns="91440" bIns="45720" rtlCol="0" anchor="t">
            <a:normAutofit fontScale="92500" lnSpcReduction="20000"/>
          </a:bodyPr>
          <a:lstStyle/>
          <a:p>
            <a:r>
              <a:rPr lang="es-ES" dirty="0"/>
              <a:t>Pasos a seguir:</a:t>
            </a:r>
          </a:p>
          <a:p>
            <a:pPr marL="457200" lvl="1" indent="0">
              <a:buNone/>
            </a:pPr>
            <a:r>
              <a:rPr lang="es-ES" dirty="0"/>
              <a:t>1- Incluir las </a:t>
            </a:r>
            <a:r>
              <a:rPr lang="es-ES" b="1" dirty="0"/>
              <a:t>cabeceras </a:t>
            </a:r>
            <a:r>
              <a:rPr lang="es-ES" dirty="0"/>
              <a:t>adecuadas en el script </a:t>
            </a:r>
            <a:r>
              <a:rPr lang="es-ES" dirty="0" err="1"/>
              <a:t>batch</a:t>
            </a:r>
            <a:endParaRPr lang="es-ES" dirty="0"/>
          </a:p>
          <a:p>
            <a:pPr marL="457200" lvl="1" indent="0">
              <a:buNone/>
            </a:pPr>
            <a:r>
              <a:rPr lang="es-ES" dirty="0"/>
              <a:t>2- Cargar los </a:t>
            </a:r>
            <a:r>
              <a:rPr lang="es-ES" b="1" dirty="0"/>
              <a:t>módulos </a:t>
            </a:r>
            <a:r>
              <a:rPr lang="es-ES" dirty="0"/>
              <a:t>requeridos del computador</a:t>
            </a:r>
          </a:p>
          <a:p>
            <a:pPr marL="457200" lvl="1" indent="0">
              <a:buNone/>
            </a:pPr>
            <a:r>
              <a:rPr lang="es-ES"/>
              <a:t>3- Consulta la lista de nodos de computación disponibles en el trabajo y sus </a:t>
            </a:r>
            <a:r>
              <a:rPr lang="es-ES" b="1"/>
              <a:t>direcciones </a:t>
            </a:r>
            <a:r>
              <a:rPr lang="es-ES" b="1" err="1"/>
              <a:t>ip</a:t>
            </a:r>
            <a:endParaRPr lang="es-ES" b="1"/>
          </a:p>
          <a:p>
            <a:pPr marL="457200" lvl="1" indent="0">
              <a:buNone/>
            </a:pPr>
            <a:r>
              <a:rPr lang="es-ES"/>
              <a:t>4- Lanza un proceso </a:t>
            </a:r>
            <a:r>
              <a:rPr lang="es-ES" b="1" i="1" dirty="0"/>
              <a:t>head </a:t>
            </a:r>
            <a:r>
              <a:rPr lang="es-ES" dirty="0"/>
              <a:t>en uno de los nodos</a:t>
            </a:r>
          </a:p>
          <a:p>
            <a:pPr marL="457200" lvl="1" indent="0">
              <a:buNone/>
            </a:pPr>
            <a:r>
              <a:rPr lang="es-ES"/>
              <a:t>5- Lanza n-procesos </a:t>
            </a:r>
            <a:r>
              <a:rPr lang="es-ES" b="1" i="1" err="1"/>
              <a:t>workers</a:t>
            </a:r>
            <a:r>
              <a:rPr lang="es-ES" b="1" dirty="0"/>
              <a:t> </a:t>
            </a:r>
            <a:r>
              <a:rPr lang="es-ES" dirty="0"/>
              <a:t>en cada uno de los dos nodos</a:t>
            </a:r>
          </a:p>
          <a:p>
            <a:pPr lvl="2"/>
            <a:r>
              <a:rPr lang="es-ES" dirty="0"/>
              <a:t>Conéctalos al nodo head indicando su dirección </a:t>
            </a:r>
            <a:r>
              <a:rPr lang="es-ES" dirty="0" err="1"/>
              <a:t>ip</a:t>
            </a:r>
            <a:endParaRPr lang="es-ES" dirty="0"/>
          </a:p>
          <a:p>
            <a:pPr marL="457200" lvl="1" indent="0">
              <a:buNone/>
            </a:pPr>
            <a:r>
              <a:rPr lang="es-ES" dirty="0"/>
              <a:t>6- Una vez el </a:t>
            </a:r>
            <a:r>
              <a:rPr lang="es-ES" b="1" dirty="0" err="1"/>
              <a:t>cluster</a:t>
            </a:r>
            <a:r>
              <a:rPr lang="es-ES" b="1" dirty="0"/>
              <a:t> </a:t>
            </a:r>
            <a:r>
              <a:rPr lang="es-ES" dirty="0"/>
              <a:t>está </a:t>
            </a:r>
            <a:r>
              <a:rPr lang="es-ES" b="1" dirty="0"/>
              <a:t>disponible</a:t>
            </a:r>
            <a:r>
              <a:rPr lang="es-ES" dirty="0"/>
              <a:t>, ya se puede enviar la tarea de usuario</a:t>
            </a:r>
          </a:p>
          <a:p>
            <a:pPr lvl="1"/>
            <a:endParaRPr lang="es-ES" dirty="0"/>
          </a:p>
          <a:p>
            <a:pPr marL="0" indent="0">
              <a:buNone/>
            </a:pPr>
            <a:endParaRPr lang="es-ES" dirty="0"/>
          </a:p>
          <a:p>
            <a:pPr marL="0" indent="0">
              <a:buNone/>
            </a:pPr>
            <a:endParaRPr lang="es-ES" dirty="0"/>
          </a:p>
          <a:p>
            <a:pPr marL="0" indent="0">
              <a:buNone/>
            </a:pPr>
            <a:r>
              <a:rPr lang="es-ES" dirty="0"/>
              <a:t>Fuente: </a:t>
            </a:r>
            <a:r>
              <a:rPr lang="en-US" dirty="0">
                <a:hlinkClick r:id="rId2"/>
              </a:rPr>
              <a:t>Deploying on Slurm — Ray 2.1.0</a:t>
            </a:r>
            <a:endParaRPr lang="es-ES" dirty="0"/>
          </a:p>
        </p:txBody>
      </p:sp>
    </p:spTree>
    <p:extLst>
      <p:ext uri="{BB962C8B-B14F-4D97-AF65-F5344CB8AC3E}">
        <p14:creationId xmlns:p14="http://schemas.microsoft.com/office/powerpoint/2010/main" val="28684989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78E8DC-F99C-4FBE-A579-D8F5AB2F3745}"/>
              </a:ext>
            </a:extLst>
          </p:cNvPr>
          <p:cNvSpPr>
            <a:spLocks noGrp="1"/>
          </p:cNvSpPr>
          <p:nvPr>
            <p:ph type="title"/>
          </p:nvPr>
        </p:nvSpPr>
        <p:spPr/>
        <p:txBody>
          <a:bodyPr/>
          <a:lstStyle/>
          <a:p>
            <a:r>
              <a:rPr lang="es-ES" dirty="0"/>
              <a:t>Despliegue de Ray en </a:t>
            </a:r>
            <a:r>
              <a:rPr lang="es-ES" dirty="0" err="1"/>
              <a:t>Slurm</a:t>
            </a:r>
            <a:endParaRPr lang="es-ES" dirty="0"/>
          </a:p>
        </p:txBody>
      </p:sp>
      <p:sp>
        <p:nvSpPr>
          <p:cNvPr id="3" name="Marcador de contenido 2">
            <a:extLst>
              <a:ext uri="{FF2B5EF4-FFF2-40B4-BE49-F238E27FC236}">
                <a16:creationId xmlns:a16="http://schemas.microsoft.com/office/drawing/2014/main" id="{27A1B1F3-0B69-0678-7897-48AE7F7CFB01}"/>
              </a:ext>
            </a:extLst>
          </p:cNvPr>
          <p:cNvSpPr>
            <a:spLocks noGrp="1"/>
          </p:cNvSpPr>
          <p:nvPr>
            <p:ph idx="1"/>
          </p:nvPr>
        </p:nvSpPr>
        <p:spPr/>
        <p:txBody>
          <a:bodyPr vert="horz" lIns="91440" tIns="45720" rIns="91440" bIns="45720" rtlCol="0" anchor="t">
            <a:normAutofit/>
          </a:bodyPr>
          <a:lstStyle/>
          <a:p>
            <a:pPr marL="0" indent="0">
              <a:buNone/>
            </a:pPr>
            <a:r>
              <a:rPr lang="es-ES"/>
              <a:t>1- Incluir las </a:t>
            </a:r>
            <a:r>
              <a:rPr lang="es-ES" b="1" dirty="0"/>
              <a:t>cabeceras </a:t>
            </a:r>
            <a:r>
              <a:rPr lang="es-ES" dirty="0"/>
              <a:t>adecuadas en el script </a:t>
            </a:r>
            <a:r>
              <a:rPr lang="es-ES" dirty="0" err="1"/>
              <a:t>batch</a:t>
            </a:r>
            <a:endParaRPr lang="es-ES" dirty="0"/>
          </a:p>
          <a:p>
            <a:pPr lvl="1"/>
            <a:r>
              <a:rPr lang="es-ES" dirty="0"/>
              <a:t>Son las cabeceras que especifican los recursos computacionales solicitados</a:t>
            </a:r>
          </a:p>
          <a:p>
            <a:pPr marL="457200" lvl="1" indent="0">
              <a:buNone/>
            </a:pPr>
            <a:endParaRPr lang="es-ES" dirty="0"/>
          </a:p>
          <a:p>
            <a:pPr marL="457200" lvl="1" indent="0">
              <a:buNone/>
            </a:pPr>
            <a:r>
              <a:rPr lang="es-ES" dirty="0">
                <a:highlight>
                  <a:srgbClr val="FFFF00"/>
                </a:highlight>
              </a:rPr>
              <a:t>#SBATCH –N 2 </a:t>
            </a:r>
          </a:p>
          <a:p>
            <a:pPr marL="457200" lvl="1" indent="0">
              <a:buNone/>
            </a:pPr>
            <a:r>
              <a:rPr lang="es-ES" dirty="0">
                <a:highlight>
                  <a:srgbClr val="FFFF00"/>
                </a:highlight>
              </a:rPr>
              <a:t>#SBATCH –gres=gpu:a100:2</a:t>
            </a:r>
          </a:p>
          <a:p>
            <a:pPr marL="457200" lvl="1" indent="0">
              <a:buNone/>
            </a:pPr>
            <a:r>
              <a:rPr lang="es-ES" dirty="0">
                <a:highlight>
                  <a:srgbClr val="FFFF00"/>
                </a:highlight>
              </a:rPr>
              <a:t>…</a:t>
            </a:r>
          </a:p>
        </p:txBody>
      </p:sp>
    </p:spTree>
    <p:extLst>
      <p:ext uri="{BB962C8B-B14F-4D97-AF65-F5344CB8AC3E}">
        <p14:creationId xmlns:p14="http://schemas.microsoft.com/office/powerpoint/2010/main" val="211597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8853D0-F685-81E7-A863-C9D46D325494}"/>
              </a:ext>
            </a:extLst>
          </p:cNvPr>
          <p:cNvSpPr>
            <a:spLocks noGrp="1"/>
          </p:cNvSpPr>
          <p:nvPr>
            <p:ph type="title"/>
          </p:nvPr>
        </p:nvSpPr>
        <p:spPr/>
        <p:txBody>
          <a:bodyPr/>
          <a:lstStyle/>
          <a:p>
            <a:r>
              <a:rPr lang="es-ES" b="1" dirty="0"/>
              <a:t>Entonces, ¿qué es el </a:t>
            </a:r>
            <a:r>
              <a:rPr lang="es-ES" b="1" dirty="0" err="1"/>
              <a:t>AutoML</a:t>
            </a:r>
            <a:r>
              <a:rPr lang="es-ES" b="1" dirty="0"/>
              <a:t>?</a:t>
            </a:r>
            <a:endParaRPr lang="es-ES" dirty="0"/>
          </a:p>
        </p:txBody>
      </p:sp>
      <p:sp>
        <p:nvSpPr>
          <p:cNvPr id="3" name="Marcador de contenido 2">
            <a:extLst>
              <a:ext uri="{FF2B5EF4-FFF2-40B4-BE49-F238E27FC236}">
                <a16:creationId xmlns:a16="http://schemas.microsoft.com/office/drawing/2014/main" id="{70ECEC6E-FEC8-1930-20DF-02082A47FD6D}"/>
              </a:ext>
            </a:extLst>
          </p:cNvPr>
          <p:cNvSpPr>
            <a:spLocks noGrp="1"/>
          </p:cNvSpPr>
          <p:nvPr>
            <p:ph idx="1"/>
          </p:nvPr>
        </p:nvSpPr>
        <p:spPr/>
        <p:txBody>
          <a:bodyPr vert="horz" lIns="91440" tIns="45720" rIns="91440" bIns="45720" rtlCol="0" anchor="t">
            <a:normAutofit lnSpcReduction="10000"/>
          </a:bodyPr>
          <a:lstStyle/>
          <a:p>
            <a:r>
              <a:rPr lang="es-ES" dirty="0">
                <a:ea typeface="+mn-lt"/>
                <a:cs typeface="+mn-lt"/>
              </a:rPr>
              <a:t>El </a:t>
            </a:r>
            <a:r>
              <a:rPr lang="es-ES" dirty="0" err="1">
                <a:ea typeface="+mn-lt"/>
                <a:cs typeface="+mn-lt"/>
              </a:rPr>
              <a:t>AutoML</a:t>
            </a:r>
            <a:r>
              <a:rPr lang="es-ES" dirty="0">
                <a:ea typeface="+mn-lt"/>
                <a:cs typeface="+mn-lt"/>
              </a:rPr>
              <a:t> es crucial para </a:t>
            </a:r>
            <a:r>
              <a:rPr lang="es-ES" b="1" dirty="0">
                <a:ea typeface="+mn-lt"/>
                <a:cs typeface="+mn-lt"/>
              </a:rPr>
              <a:t>democratizar </a:t>
            </a:r>
            <a:r>
              <a:rPr lang="es-ES" dirty="0">
                <a:ea typeface="+mn-lt"/>
                <a:cs typeface="+mn-lt"/>
              </a:rPr>
              <a:t>el acceso al aprendizaje automático, permitiendo a usuarios con menos experiencia técnica construir y desplegar </a:t>
            </a:r>
            <a:r>
              <a:rPr lang="es-ES" b="1" dirty="0">
                <a:ea typeface="+mn-lt"/>
                <a:cs typeface="+mn-lt"/>
              </a:rPr>
              <a:t>modelos efectivos</a:t>
            </a:r>
            <a:r>
              <a:rPr lang="es-ES" dirty="0">
                <a:ea typeface="+mn-lt"/>
                <a:cs typeface="+mn-lt"/>
              </a:rPr>
              <a:t>.</a:t>
            </a:r>
          </a:p>
          <a:p>
            <a:r>
              <a:rPr lang="es-ES" dirty="0">
                <a:ea typeface="+mn-lt"/>
                <a:cs typeface="+mn-lt"/>
              </a:rPr>
              <a:t>Facilita un </a:t>
            </a:r>
            <a:r>
              <a:rPr lang="es-ES" b="1" dirty="0">
                <a:ea typeface="+mn-lt"/>
                <a:cs typeface="+mn-lt"/>
              </a:rPr>
              <a:t>enfoque</a:t>
            </a:r>
            <a:r>
              <a:rPr lang="es-ES" dirty="0">
                <a:ea typeface="+mn-lt"/>
                <a:cs typeface="+mn-lt"/>
              </a:rPr>
              <a:t> más </a:t>
            </a:r>
            <a:r>
              <a:rPr lang="es-ES" b="1" dirty="0">
                <a:ea typeface="+mn-lt"/>
                <a:cs typeface="+mn-lt"/>
              </a:rPr>
              <a:t>rápido y eficiente</a:t>
            </a:r>
            <a:r>
              <a:rPr lang="es-ES" dirty="0">
                <a:ea typeface="+mn-lt"/>
                <a:cs typeface="+mn-lt"/>
              </a:rPr>
              <a:t> para el desarrollo de modelos, lo cual es esencial en entornos donde los recursos son limitados y la velocidad es crítica.</a:t>
            </a:r>
          </a:p>
          <a:p>
            <a:r>
              <a:rPr lang="es-ES" dirty="0">
                <a:ea typeface="+mn-lt"/>
                <a:cs typeface="+mn-lt"/>
              </a:rPr>
              <a:t>Con la creciente cantidad de datos generados, el </a:t>
            </a:r>
            <a:r>
              <a:rPr lang="es-ES" err="1">
                <a:ea typeface="+mn-lt"/>
                <a:cs typeface="+mn-lt"/>
              </a:rPr>
              <a:t>AutoML</a:t>
            </a:r>
            <a:r>
              <a:rPr lang="es-ES" dirty="0">
                <a:ea typeface="+mn-lt"/>
                <a:cs typeface="+mn-lt"/>
              </a:rPr>
              <a:t> se vuelve fundamental para </a:t>
            </a:r>
            <a:r>
              <a:rPr lang="es-ES" b="1" dirty="0">
                <a:ea typeface="+mn-lt"/>
                <a:cs typeface="+mn-lt"/>
              </a:rPr>
              <a:t>analizar </a:t>
            </a:r>
            <a:r>
              <a:rPr lang="es-ES" dirty="0">
                <a:ea typeface="+mn-lt"/>
                <a:cs typeface="+mn-lt"/>
              </a:rPr>
              <a:t>estos grandes volúmenes de </a:t>
            </a:r>
            <a:r>
              <a:rPr lang="es-ES" b="1" dirty="0">
                <a:ea typeface="+mn-lt"/>
                <a:cs typeface="+mn-lt"/>
              </a:rPr>
              <a:t>información </a:t>
            </a:r>
            <a:r>
              <a:rPr lang="es-ES" dirty="0">
                <a:ea typeface="+mn-lt"/>
                <a:cs typeface="+mn-lt"/>
              </a:rPr>
              <a:t>de manera </a:t>
            </a:r>
            <a:r>
              <a:rPr lang="es-ES" b="1" dirty="0">
                <a:ea typeface="+mn-lt"/>
                <a:cs typeface="+mn-lt"/>
              </a:rPr>
              <a:t>rápida y eficaz</a:t>
            </a:r>
            <a:r>
              <a:rPr lang="es-ES" dirty="0">
                <a:ea typeface="+mn-lt"/>
                <a:cs typeface="+mn-lt"/>
              </a:rPr>
              <a:t>, proporcionando </a:t>
            </a:r>
            <a:r>
              <a:rPr lang="es-ES" err="1">
                <a:ea typeface="+mn-lt"/>
                <a:cs typeface="+mn-lt"/>
              </a:rPr>
              <a:t>insights</a:t>
            </a:r>
            <a:r>
              <a:rPr lang="es-ES" dirty="0">
                <a:ea typeface="+mn-lt"/>
                <a:cs typeface="+mn-lt"/>
              </a:rPr>
              <a:t> valiosos para la toma de decisiones en negocios y la investigación</a:t>
            </a:r>
            <a:endParaRPr lang="es-ES" dirty="0"/>
          </a:p>
        </p:txBody>
      </p:sp>
    </p:spTree>
    <p:extLst>
      <p:ext uri="{BB962C8B-B14F-4D97-AF65-F5344CB8AC3E}">
        <p14:creationId xmlns:p14="http://schemas.microsoft.com/office/powerpoint/2010/main" val="18244926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FA7BD8-2CE2-CF7F-E740-30525071DD01}"/>
              </a:ext>
            </a:extLst>
          </p:cNvPr>
          <p:cNvSpPr>
            <a:spLocks noGrp="1"/>
          </p:cNvSpPr>
          <p:nvPr>
            <p:ph type="title"/>
          </p:nvPr>
        </p:nvSpPr>
        <p:spPr/>
        <p:txBody>
          <a:bodyPr/>
          <a:lstStyle/>
          <a:p>
            <a:r>
              <a:rPr lang="es-ES" dirty="0"/>
              <a:t>Despliegue de Ray </a:t>
            </a:r>
            <a:r>
              <a:rPr lang="es-ES" dirty="0" err="1"/>
              <a:t>Slurm</a:t>
            </a:r>
            <a:endParaRPr lang="es-ES" dirty="0"/>
          </a:p>
        </p:txBody>
      </p:sp>
      <p:sp>
        <p:nvSpPr>
          <p:cNvPr id="3" name="Marcador de contenido 2">
            <a:extLst>
              <a:ext uri="{FF2B5EF4-FFF2-40B4-BE49-F238E27FC236}">
                <a16:creationId xmlns:a16="http://schemas.microsoft.com/office/drawing/2014/main" id="{BB56BDAC-1A05-AC81-13D7-665AE6AA666A}"/>
              </a:ext>
            </a:extLst>
          </p:cNvPr>
          <p:cNvSpPr>
            <a:spLocks noGrp="1"/>
          </p:cNvSpPr>
          <p:nvPr>
            <p:ph idx="1"/>
          </p:nvPr>
        </p:nvSpPr>
        <p:spPr/>
        <p:txBody>
          <a:bodyPr vert="horz" lIns="91440" tIns="45720" rIns="91440" bIns="45720" rtlCol="0" anchor="t">
            <a:normAutofit/>
          </a:bodyPr>
          <a:lstStyle/>
          <a:p>
            <a:pPr marL="0" indent="0">
              <a:buNone/>
            </a:pPr>
            <a:r>
              <a:rPr lang="es-ES"/>
              <a:t>2- Cargar los módulos requeridos del computador</a:t>
            </a:r>
          </a:p>
          <a:p>
            <a:pPr lvl="1"/>
            <a:r>
              <a:rPr lang="es-ES" dirty="0"/>
              <a:t>Cargar módulos del computador</a:t>
            </a:r>
          </a:p>
          <a:p>
            <a:pPr marL="457200" lvl="1" indent="0">
              <a:buNone/>
            </a:pPr>
            <a:r>
              <a:rPr lang="es-ES" dirty="0">
                <a:highlight>
                  <a:srgbClr val="FFFF00"/>
                </a:highlight>
              </a:rPr>
              <a:t>module load …</a:t>
            </a:r>
          </a:p>
          <a:p>
            <a:pPr lvl="1"/>
            <a:r>
              <a:rPr lang="es-ES" dirty="0"/>
              <a:t>y/o cargar un entorno </a:t>
            </a:r>
            <a:r>
              <a:rPr lang="es-ES" dirty="0" err="1"/>
              <a:t>conda</a:t>
            </a:r>
            <a:r>
              <a:rPr lang="es-ES" dirty="0"/>
              <a:t> o </a:t>
            </a:r>
            <a:r>
              <a:rPr lang="es-ES" dirty="0" err="1"/>
              <a:t>virtualenv</a:t>
            </a:r>
            <a:r>
              <a:rPr lang="es-ES" dirty="0"/>
              <a:t> definido creado previamente</a:t>
            </a:r>
          </a:p>
          <a:p>
            <a:pPr marL="457200" lvl="1" indent="0">
              <a:buNone/>
            </a:pPr>
            <a:r>
              <a:rPr lang="es-ES" dirty="0" err="1">
                <a:highlight>
                  <a:srgbClr val="FFFF00"/>
                </a:highlight>
              </a:rPr>
              <a:t>source</a:t>
            </a:r>
            <a:r>
              <a:rPr lang="es-ES" dirty="0">
                <a:highlight>
                  <a:srgbClr val="FFFF00"/>
                </a:highlight>
              </a:rPr>
              <a:t> $STORE/</a:t>
            </a:r>
            <a:r>
              <a:rPr lang="es-ES" dirty="0" err="1">
                <a:highlight>
                  <a:srgbClr val="FFFF00"/>
                </a:highlight>
              </a:rPr>
              <a:t>mytf</a:t>
            </a:r>
            <a:endParaRPr lang="es-ES" dirty="0">
              <a:highlight>
                <a:srgbClr val="FFFF00"/>
              </a:highlight>
            </a:endParaRPr>
          </a:p>
          <a:p>
            <a:pPr marL="0" indent="0">
              <a:buNone/>
            </a:pPr>
            <a:endParaRPr lang="es-ES" dirty="0"/>
          </a:p>
        </p:txBody>
      </p:sp>
    </p:spTree>
    <p:extLst>
      <p:ext uri="{BB962C8B-B14F-4D97-AF65-F5344CB8AC3E}">
        <p14:creationId xmlns:p14="http://schemas.microsoft.com/office/powerpoint/2010/main" val="27686800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018697-6607-6481-1467-3E6183283263}"/>
              </a:ext>
            </a:extLst>
          </p:cNvPr>
          <p:cNvSpPr>
            <a:spLocks noGrp="1"/>
          </p:cNvSpPr>
          <p:nvPr>
            <p:ph type="title"/>
          </p:nvPr>
        </p:nvSpPr>
        <p:spPr/>
        <p:txBody>
          <a:bodyPr/>
          <a:lstStyle/>
          <a:p>
            <a:r>
              <a:rPr lang="es-ES" dirty="0"/>
              <a:t>Despliegue de Ray </a:t>
            </a:r>
            <a:r>
              <a:rPr lang="es-ES" dirty="0" err="1"/>
              <a:t>Slurm</a:t>
            </a:r>
            <a:endParaRPr lang="es-ES" dirty="0"/>
          </a:p>
        </p:txBody>
      </p:sp>
      <p:sp>
        <p:nvSpPr>
          <p:cNvPr id="3" name="Marcador de contenido 2">
            <a:extLst>
              <a:ext uri="{FF2B5EF4-FFF2-40B4-BE49-F238E27FC236}">
                <a16:creationId xmlns:a16="http://schemas.microsoft.com/office/drawing/2014/main" id="{02ED7F1E-F85C-D538-3DF5-E61505DE1812}"/>
              </a:ext>
            </a:extLst>
          </p:cNvPr>
          <p:cNvSpPr>
            <a:spLocks noGrp="1"/>
          </p:cNvSpPr>
          <p:nvPr>
            <p:ph idx="1"/>
          </p:nvPr>
        </p:nvSpPr>
        <p:spPr>
          <a:xfrm>
            <a:off x="838200" y="1825625"/>
            <a:ext cx="10515600" cy="455757"/>
          </a:xfrm>
        </p:spPr>
        <p:txBody>
          <a:bodyPr vert="horz" lIns="91440" tIns="45720" rIns="91440" bIns="45720" rtlCol="0" anchor="t">
            <a:normAutofit lnSpcReduction="10000"/>
          </a:bodyPr>
          <a:lstStyle/>
          <a:p>
            <a:pPr marL="0" indent="0">
              <a:buNone/>
            </a:pPr>
            <a:r>
              <a:rPr lang="es-ES"/>
              <a:t>3- Lanza el proceso </a:t>
            </a:r>
            <a:r>
              <a:rPr lang="es-ES" i="1" dirty="0"/>
              <a:t>head</a:t>
            </a:r>
            <a:r>
              <a:rPr lang="es-ES"/>
              <a:t> en uno de los nodos: consiguiendo la </a:t>
            </a:r>
            <a:r>
              <a:rPr lang="es-ES" err="1"/>
              <a:t>ip</a:t>
            </a:r>
            <a:endParaRPr lang="es-ES"/>
          </a:p>
        </p:txBody>
      </p:sp>
      <p:pic>
        <p:nvPicPr>
          <p:cNvPr id="5" name="Imagen 4">
            <a:extLst>
              <a:ext uri="{FF2B5EF4-FFF2-40B4-BE49-F238E27FC236}">
                <a16:creationId xmlns:a16="http://schemas.microsoft.com/office/drawing/2014/main" id="{1269ECE4-EDDA-7519-80CC-AC59B0670BDE}"/>
              </a:ext>
            </a:extLst>
          </p:cNvPr>
          <p:cNvPicPr>
            <a:picLocks noChangeAspect="1"/>
          </p:cNvPicPr>
          <p:nvPr/>
        </p:nvPicPr>
        <p:blipFill>
          <a:blip r:embed="rId2"/>
          <a:stretch>
            <a:fillRect/>
          </a:stretch>
        </p:blipFill>
        <p:spPr>
          <a:xfrm>
            <a:off x="1950308" y="2524047"/>
            <a:ext cx="7772400" cy="3613992"/>
          </a:xfrm>
          <a:prstGeom prst="rect">
            <a:avLst/>
          </a:prstGeom>
        </p:spPr>
      </p:pic>
    </p:spTree>
    <p:extLst>
      <p:ext uri="{BB962C8B-B14F-4D97-AF65-F5344CB8AC3E}">
        <p14:creationId xmlns:p14="http://schemas.microsoft.com/office/powerpoint/2010/main" val="32598704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A345AD-C540-C102-A769-E733C5AE4F85}"/>
              </a:ext>
            </a:extLst>
          </p:cNvPr>
          <p:cNvSpPr>
            <a:spLocks noGrp="1"/>
          </p:cNvSpPr>
          <p:nvPr>
            <p:ph type="title"/>
          </p:nvPr>
        </p:nvSpPr>
        <p:spPr/>
        <p:txBody>
          <a:bodyPr/>
          <a:lstStyle/>
          <a:p>
            <a:r>
              <a:rPr lang="es-ES" dirty="0"/>
              <a:t>Despliegue de Ray </a:t>
            </a:r>
            <a:r>
              <a:rPr lang="es-ES" dirty="0" err="1"/>
              <a:t>Slurm</a:t>
            </a:r>
            <a:endParaRPr lang="es-ES" dirty="0"/>
          </a:p>
        </p:txBody>
      </p:sp>
      <p:sp>
        <p:nvSpPr>
          <p:cNvPr id="3" name="Marcador de contenido 2">
            <a:extLst>
              <a:ext uri="{FF2B5EF4-FFF2-40B4-BE49-F238E27FC236}">
                <a16:creationId xmlns:a16="http://schemas.microsoft.com/office/drawing/2014/main" id="{55CEBC2E-FE6A-8E73-E00E-C3D811442912}"/>
              </a:ext>
            </a:extLst>
          </p:cNvPr>
          <p:cNvSpPr>
            <a:spLocks noGrp="1"/>
          </p:cNvSpPr>
          <p:nvPr>
            <p:ph idx="1"/>
          </p:nvPr>
        </p:nvSpPr>
        <p:spPr>
          <a:xfrm>
            <a:off x="838200" y="1825625"/>
            <a:ext cx="10515600" cy="594302"/>
          </a:xfrm>
        </p:spPr>
        <p:txBody>
          <a:bodyPr vert="horz" lIns="91440" tIns="45720" rIns="91440" bIns="45720" rtlCol="0" anchor="t">
            <a:normAutofit/>
          </a:bodyPr>
          <a:lstStyle/>
          <a:p>
            <a:pPr marL="0" indent="0">
              <a:buNone/>
            </a:pPr>
            <a:r>
              <a:rPr lang="es-ES" dirty="0"/>
              <a:t>4- Lanza el proceso </a:t>
            </a:r>
            <a:r>
              <a:rPr lang="es-ES" i="1" dirty="0"/>
              <a:t>head</a:t>
            </a:r>
            <a:r>
              <a:rPr lang="es-ES" dirty="0"/>
              <a:t> en uno de los nodos: lanzamiento</a:t>
            </a:r>
            <a:endParaRPr lang="es-ES"/>
          </a:p>
          <a:p>
            <a:endParaRPr lang="es-ES" dirty="0"/>
          </a:p>
        </p:txBody>
      </p:sp>
      <p:pic>
        <p:nvPicPr>
          <p:cNvPr id="5" name="Imagen 4">
            <a:extLst>
              <a:ext uri="{FF2B5EF4-FFF2-40B4-BE49-F238E27FC236}">
                <a16:creationId xmlns:a16="http://schemas.microsoft.com/office/drawing/2014/main" id="{4D82350F-20A8-629E-AE09-C8948E3275C3}"/>
              </a:ext>
            </a:extLst>
          </p:cNvPr>
          <p:cNvPicPr>
            <a:picLocks noChangeAspect="1"/>
          </p:cNvPicPr>
          <p:nvPr/>
        </p:nvPicPr>
        <p:blipFill>
          <a:blip r:embed="rId2"/>
          <a:stretch>
            <a:fillRect/>
          </a:stretch>
        </p:blipFill>
        <p:spPr>
          <a:xfrm>
            <a:off x="1393450" y="3200399"/>
            <a:ext cx="8761744" cy="1943031"/>
          </a:xfrm>
          <a:prstGeom prst="rect">
            <a:avLst/>
          </a:prstGeom>
        </p:spPr>
      </p:pic>
    </p:spTree>
    <p:extLst>
      <p:ext uri="{BB962C8B-B14F-4D97-AF65-F5344CB8AC3E}">
        <p14:creationId xmlns:p14="http://schemas.microsoft.com/office/powerpoint/2010/main" val="2903879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A345AD-C540-C102-A769-E733C5AE4F85}"/>
              </a:ext>
            </a:extLst>
          </p:cNvPr>
          <p:cNvSpPr>
            <a:spLocks noGrp="1"/>
          </p:cNvSpPr>
          <p:nvPr>
            <p:ph type="title"/>
          </p:nvPr>
        </p:nvSpPr>
        <p:spPr>
          <a:xfrm>
            <a:off x="865910" y="189635"/>
            <a:ext cx="10515600" cy="623165"/>
          </a:xfrm>
        </p:spPr>
        <p:txBody>
          <a:bodyPr>
            <a:normAutofit fontScale="90000"/>
          </a:bodyPr>
          <a:lstStyle/>
          <a:p>
            <a:r>
              <a:rPr lang="es-ES" dirty="0"/>
              <a:t>Despliegue de Ray </a:t>
            </a:r>
            <a:r>
              <a:rPr lang="es-ES" dirty="0" err="1"/>
              <a:t>Slurm</a:t>
            </a:r>
            <a:endParaRPr lang="es-ES" dirty="0"/>
          </a:p>
        </p:txBody>
      </p:sp>
      <p:sp>
        <p:nvSpPr>
          <p:cNvPr id="3" name="Marcador de contenido 2">
            <a:extLst>
              <a:ext uri="{FF2B5EF4-FFF2-40B4-BE49-F238E27FC236}">
                <a16:creationId xmlns:a16="http://schemas.microsoft.com/office/drawing/2014/main" id="{55CEBC2E-FE6A-8E73-E00E-C3D811442912}"/>
              </a:ext>
            </a:extLst>
          </p:cNvPr>
          <p:cNvSpPr>
            <a:spLocks noGrp="1"/>
          </p:cNvSpPr>
          <p:nvPr>
            <p:ph idx="1"/>
          </p:nvPr>
        </p:nvSpPr>
        <p:spPr>
          <a:xfrm>
            <a:off x="902854" y="1105189"/>
            <a:ext cx="10515600" cy="594302"/>
          </a:xfrm>
        </p:spPr>
        <p:txBody>
          <a:bodyPr vert="horz" lIns="91440" tIns="45720" rIns="91440" bIns="45720" rtlCol="0" anchor="t">
            <a:normAutofit/>
          </a:bodyPr>
          <a:lstStyle/>
          <a:p>
            <a:pPr marL="0" indent="0">
              <a:buNone/>
            </a:pPr>
            <a:r>
              <a:rPr lang="es-ES" dirty="0"/>
              <a:t>5- Lanza los procesos </a:t>
            </a:r>
            <a:r>
              <a:rPr lang="es-ES" i="1" dirty="0" err="1"/>
              <a:t>workers</a:t>
            </a:r>
            <a:endParaRPr lang="es-ES" dirty="0"/>
          </a:p>
          <a:p>
            <a:endParaRPr lang="es-ES" dirty="0"/>
          </a:p>
        </p:txBody>
      </p:sp>
      <p:pic>
        <p:nvPicPr>
          <p:cNvPr id="5" name="Imagen 4">
            <a:extLst>
              <a:ext uri="{FF2B5EF4-FFF2-40B4-BE49-F238E27FC236}">
                <a16:creationId xmlns:a16="http://schemas.microsoft.com/office/drawing/2014/main" id="{11A66019-929A-C65A-359C-A9F4CAA304D1}"/>
              </a:ext>
            </a:extLst>
          </p:cNvPr>
          <p:cNvPicPr>
            <a:picLocks noChangeAspect="1"/>
          </p:cNvPicPr>
          <p:nvPr/>
        </p:nvPicPr>
        <p:blipFill>
          <a:blip r:embed="rId2"/>
          <a:stretch>
            <a:fillRect/>
          </a:stretch>
        </p:blipFill>
        <p:spPr>
          <a:xfrm>
            <a:off x="1443680" y="1995696"/>
            <a:ext cx="9633481" cy="3614272"/>
          </a:xfrm>
          <a:prstGeom prst="rect">
            <a:avLst/>
          </a:prstGeom>
        </p:spPr>
      </p:pic>
    </p:spTree>
    <p:extLst>
      <p:ext uri="{BB962C8B-B14F-4D97-AF65-F5344CB8AC3E}">
        <p14:creationId xmlns:p14="http://schemas.microsoft.com/office/powerpoint/2010/main" val="2333590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A345AD-C540-C102-A769-E733C5AE4F85}"/>
              </a:ext>
            </a:extLst>
          </p:cNvPr>
          <p:cNvSpPr>
            <a:spLocks noGrp="1"/>
          </p:cNvSpPr>
          <p:nvPr>
            <p:ph type="title"/>
          </p:nvPr>
        </p:nvSpPr>
        <p:spPr>
          <a:xfrm>
            <a:off x="865910" y="189635"/>
            <a:ext cx="10515600" cy="623165"/>
          </a:xfrm>
        </p:spPr>
        <p:txBody>
          <a:bodyPr>
            <a:normAutofit fontScale="90000"/>
          </a:bodyPr>
          <a:lstStyle/>
          <a:p>
            <a:r>
              <a:rPr lang="es-ES" dirty="0"/>
              <a:t>Despliegue de Ray </a:t>
            </a:r>
            <a:r>
              <a:rPr lang="es-ES" dirty="0" err="1"/>
              <a:t>Slurm</a:t>
            </a:r>
            <a:endParaRPr lang="es-ES" dirty="0"/>
          </a:p>
        </p:txBody>
      </p:sp>
      <p:sp>
        <p:nvSpPr>
          <p:cNvPr id="3" name="Marcador de contenido 2">
            <a:extLst>
              <a:ext uri="{FF2B5EF4-FFF2-40B4-BE49-F238E27FC236}">
                <a16:creationId xmlns:a16="http://schemas.microsoft.com/office/drawing/2014/main" id="{55CEBC2E-FE6A-8E73-E00E-C3D811442912}"/>
              </a:ext>
            </a:extLst>
          </p:cNvPr>
          <p:cNvSpPr>
            <a:spLocks noGrp="1"/>
          </p:cNvSpPr>
          <p:nvPr>
            <p:ph idx="1"/>
          </p:nvPr>
        </p:nvSpPr>
        <p:spPr>
          <a:xfrm>
            <a:off x="902854" y="1105189"/>
            <a:ext cx="10515600" cy="3429866"/>
          </a:xfrm>
        </p:spPr>
        <p:txBody>
          <a:bodyPr vert="horz" lIns="91440" tIns="45720" rIns="91440" bIns="45720" rtlCol="0" anchor="t">
            <a:normAutofit fontScale="92500" lnSpcReduction="20000"/>
          </a:bodyPr>
          <a:lstStyle/>
          <a:p>
            <a:pPr marL="0" indent="0">
              <a:buNone/>
            </a:pPr>
            <a:r>
              <a:rPr lang="es-ES" dirty="0"/>
              <a:t>6- Enviar el script de usuario</a:t>
            </a:r>
          </a:p>
          <a:p>
            <a:endParaRPr lang="es-ES" dirty="0"/>
          </a:p>
          <a:p>
            <a:pPr marL="0" indent="0">
              <a:buNone/>
            </a:pPr>
            <a:r>
              <a:rPr lang="es-ES" sz="1800" i="1" dirty="0">
                <a:solidFill>
                  <a:srgbClr val="888888"/>
                </a:solidFill>
                <a:effectLst/>
                <a:highlight>
                  <a:srgbClr val="FFFF00"/>
                </a:highlight>
              </a:rPr>
              <a:t># ray/doc/source/cluster/doc_code/simple-trainer.py</a:t>
            </a:r>
            <a:r>
              <a:rPr lang="es-ES" sz="1800" dirty="0">
                <a:highlight>
                  <a:srgbClr val="FFFF00"/>
                </a:highlight>
              </a:rPr>
              <a:t> </a:t>
            </a:r>
            <a:r>
              <a:rPr lang="es-ES" sz="1800" dirty="0" err="1">
                <a:highlight>
                  <a:srgbClr val="FFFF00"/>
                </a:highlight>
              </a:rPr>
              <a:t>python</a:t>
            </a:r>
            <a:r>
              <a:rPr lang="es-ES" sz="1800" dirty="0">
                <a:highlight>
                  <a:srgbClr val="FFFF00"/>
                </a:highlight>
              </a:rPr>
              <a:t> -u simple-trainer.py </a:t>
            </a:r>
            <a:r>
              <a:rPr lang="es-ES" sz="1800" dirty="0">
                <a:solidFill>
                  <a:srgbClr val="B83838"/>
                </a:solidFill>
                <a:effectLst/>
                <a:highlight>
                  <a:srgbClr val="FFFF00"/>
                </a:highlight>
              </a:rPr>
              <a:t>"</a:t>
            </a:r>
            <a:r>
              <a:rPr lang="es-ES" sz="1800" dirty="0">
                <a:solidFill>
                  <a:srgbClr val="B04040"/>
                </a:solidFill>
                <a:effectLst/>
                <a:highlight>
                  <a:srgbClr val="FFFF00"/>
                </a:highlight>
              </a:rPr>
              <a:t>$SLURM_CPUS_PER_TASK</a:t>
            </a:r>
            <a:r>
              <a:rPr lang="es-ES" sz="1800" dirty="0">
                <a:solidFill>
                  <a:srgbClr val="B83838"/>
                </a:solidFill>
                <a:effectLst/>
                <a:highlight>
                  <a:srgbClr val="FFFF00"/>
                </a:highlight>
              </a:rPr>
              <a:t>"</a:t>
            </a:r>
            <a:endParaRPr lang="es-ES" sz="1800" dirty="0">
              <a:highlight>
                <a:srgbClr val="FFFF00"/>
              </a:highlight>
            </a:endParaRPr>
          </a:p>
          <a:p>
            <a:pPr marL="0" indent="0">
              <a:buNone/>
            </a:pPr>
            <a:endParaRPr lang="es-ES" dirty="0"/>
          </a:p>
          <a:p>
            <a:r>
              <a:rPr lang="es-ES" dirty="0"/>
              <a:t>Existe un script (</a:t>
            </a:r>
            <a:r>
              <a:rPr lang="es-ES" i="1" dirty="0"/>
              <a:t>slurm_launch.py</a:t>
            </a:r>
            <a:r>
              <a:rPr lang="es-ES" dirty="0"/>
              <a:t>) que autogenera los scripts de </a:t>
            </a:r>
            <a:r>
              <a:rPr lang="es-ES" dirty="0" err="1"/>
              <a:t>slurm</a:t>
            </a:r>
            <a:r>
              <a:rPr lang="es-ES" dirty="0"/>
              <a:t> para un entorno en base a una cierta configuración de parámetros hecha por los usuarios</a:t>
            </a:r>
          </a:p>
          <a:p>
            <a:pPr marL="0" indent="0">
              <a:buNone/>
            </a:pPr>
            <a:r>
              <a:rPr lang="es-ES" dirty="0"/>
              <a:t>Ejemplo: </a:t>
            </a:r>
            <a:r>
              <a:rPr lang="es-ES" sz="1500" dirty="0" err="1">
                <a:highlight>
                  <a:srgbClr val="FFFF00"/>
                </a:highlight>
              </a:rPr>
              <a:t>python</a:t>
            </a:r>
            <a:r>
              <a:rPr lang="es-ES" sz="1500" dirty="0">
                <a:highlight>
                  <a:srgbClr val="FFFF00"/>
                </a:highlight>
              </a:rPr>
              <a:t> slurm-launch.py --</a:t>
            </a:r>
            <a:r>
              <a:rPr lang="es-ES" sz="1500" dirty="0" err="1">
                <a:highlight>
                  <a:srgbClr val="FFFF00"/>
                </a:highlight>
              </a:rPr>
              <a:t>exp-name</a:t>
            </a:r>
            <a:r>
              <a:rPr lang="es-ES" sz="1500" dirty="0">
                <a:highlight>
                  <a:srgbClr val="FFFF00"/>
                </a:highlight>
              </a:rPr>
              <a:t> </a:t>
            </a:r>
            <a:r>
              <a:rPr lang="es-ES" sz="1500" dirty="0">
                <a:solidFill>
                  <a:srgbClr val="388038"/>
                </a:solidFill>
                <a:effectLst/>
                <a:highlight>
                  <a:srgbClr val="FFFF00"/>
                </a:highlight>
              </a:rPr>
              <a:t>test</a:t>
            </a:r>
            <a:r>
              <a:rPr lang="es-ES" sz="1500" dirty="0">
                <a:highlight>
                  <a:srgbClr val="FFFF00"/>
                </a:highlight>
              </a:rPr>
              <a:t> --</a:t>
            </a:r>
            <a:r>
              <a:rPr lang="es-ES" sz="1500" dirty="0" err="1">
                <a:highlight>
                  <a:srgbClr val="FFFF00"/>
                </a:highlight>
              </a:rPr>
              <a:t>command</a:t>
            </a:r>
            <a:r>
              <a:rPr lang="es-ES" sz="1500" dirty="0">
                <a:highlight>
                  <a:srgbClr val="FFFF00"/>
                </a:highlight>
              </a:rPr>
              <a:t> </a:t>
            </a:r>
            <a:r>
              <a:rPr lang="es-ES" sz="1500" dirty="0">
                <a:solidFill>
                  <a:srgbClr val="B83838"/>
                </a:solidFill>
                <a:effectLst/>
                <a:highlight>
                  <a:srgbClr val="FFFF00"/>
                </a:highlight>
              </a:rPr>
              <a:t>"</a:t>
            </a:r>
            <a:r>
              <a:rPr lang="es-ES" sz="1500" dirty="0" err="1">
                <a:solidFill>
                  <a:srgbClr val="B83838"/>
                </a:solidFill>
                <a:effectLst/>
                <a:highlight>
                  <a:srgbClr val="FFFF00"/>
                </a:highlight>
              </a:rPr>
              <a:t>python</a:t>
            </a:r>
            <a:r>
              <a:rPr lang="es-ES" sz="1500" dirty="0">
                <a:solidFill>
                  <a:srgbClr val="B83838"/>
                </a:solidFill>
                <a:effectLst/>
                <a:highlight>
                  <a:srgbClr val="FFFF00"/>
                </a:highlight>
              </a:rPr>
              <a:t> your_file.py"</a:t>
            </a:r>
            <a:r>
              <a:rPr lang="es-ES" sz="1500" dirty="0">
                <a:highlight>
                  <a:srgbClr val="FFFF00"/>
                </a:highlight>
              </a:rPr>
              <a:t> --</a:t>
            </a:r>
            <a:r>
              <a:rPr lang="es-ES" sz="1500" dirty="0" err="1">
                <a:highlight>
                  <a:srgbClr val="FFFF00"/>
                </a:highlight>
              </a:rPr>
              <a:t>num-nodes</a:t>
            </a:r>
            <a:r>
              <a:rPr lang="es-ES" sz="1500" dirty="0">
                <a:highlight>
                  <a:srgbClr val="FFFF00"/>
                </a:highlight>
              </a:rPr>
              <a:t> </a:t>
            </a:r>
            <a:r>
              <a:rPr lang="es-ES" sz="1500" dirty="0">
                <a:solidFill>
                  <a:srgbClr val="444444"/>
                </a:solidFill>
                <a:effectLst/>
                <a:highlight>
                  <a:srgbClr val="FFFF00"/>
                </a:highlight>
              </a:rPr>
              <a:t>3</a:t>
            </a:r>
            <a:r>
              <a:rPr lang="es-ES" sz="1500" dirty="0">
                <a:highlight>
                  <a:srgbClr val="FFFF00"/>
                </a:highlight>
              </a:rPr>
              <a:t> --</a:t>
            </a:r>
            <a:r>
              <a:rPr lang="es-ES" sz="1500" dirty="0" err="1">
                <a:highlight>
                  <a:srgbClr val="FFFF00"/>
                </a:highlight>
              </a:rPr>
              <a:t>node</a:t>
            </a:r>
            <a:r>
              <a:rPr lang="es-ES" sz="1500" dirty="0">
                <a:highlight>
                  <a:srgbClr val="FFFF00"/>
                </a:highlight>
              </a:rPr>
              <a:t> NODE_NAMES</a:t>
            </a:r>
          </a:p>
          <a:p>
            <a:pPr marL="0" indent="0">
              <a:buNone/>
            </a:pPr>
            <a:endParaRPr lang="es-ES" sz="1500" dirty="0">
              <a:highlight>
                <a:srgbClr val="FFFF00"/>
              </a:highlight>
            </a:endParaRPr>
          </a:p>
        </p:txBody>
      </p:sp>
      <p:sp>
        <p:nvSpPr>
          <p:cNvPr id="4" name="CuadroTexto 3">
            <a:extLst>
              <a:ext uri="{FF2B5EF4-FFF2-40B4-BE49-F238E27FC236}">
                <a16:creationId xmlns:a16="http://schemas.microsoft.com/office/drawing/2014/main" id="{121F3BFC-452D-C340-5EE7-9F895A87E86B}"/>
              </a:ext>
            </a:extLst>
          </p:cNvPr>
          <p:cNvSpPr txBox="1"/>
          <p:nvPr/>
        </p:nvSpPr>
        <p:spPr>
          <a:xfrm>
            <a:off x="967875" y="4731083"/>
            <a:ext cx="9668041" cy="6668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u="sng" baseline="30000" dirty="0">
                <a:solidFill>
                  <a:srgbClr val="8E58B6"/>
                </a:solidFill>
                <a:hlinkClick r:id="rId2">
                  <a:extLst>
                    <a:ext uri="{A12FA001-AC4F-418D-AE19-62706E023703}">
                      <ahyp:hlinkClr xmlns:ahyp="http://schemas.microsoft.com/office/drawing/2018/hyperlinkcolor" val="tx"/>
                    </a:ext>
                  </a:extLst>
                </a:hlinkClick>
              </a:rPr>
              <a:t>https://github.com/diegoandradecanosa/Cesga2023Courses/tree/main/tf_dist/TF/007</a:t>
            </a:r>
            <a:r>
              <a:rPr lang="es-ES" sz="2800" u="sng" baseline="30000" dirty="0">
                <a:solidFill>
                  <a:srgbClr val="8E58B6"/>
                </a:solidFill>
              </a:rPr>
              <a:t>/simple-trainer.py</a:t>
            </a:r>
            <a:endParaRPr lang="es-ES" sz="2800" u="sng" baseline="30000">
              <a:solidFill>
                <a:srgbClr val="8E58B6"/>
              </a:solidFill>
              <a:hlinkClick r:id="rId2">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0680009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F9A577-DB8E-63DD-F81D-8443CBB366C7}"/>
              </a:ext>
            </a:extLst>
          </p:cNvPr>
          <p:cNvSpPr>
            <a:spLocks noGrp="1"/>
          </p:cNvSpPr>
          <p:nvPr>
            <p:ph type="title"/>
          </p:nvPr>
        </p:nvSpPr>
        <p:spPr/>
        <p:txBody>
          <a:bodyPr/>
          <a:lstStyle/>
          <a:p>
            <a:r>
              <a:rPr lang="es-ES_tradnl" dirty="0"/>
              <a:t>Ray </a:t>
            </a:r>
            <a:r>
              <a:rPr lang="es-ES_tradnl" dirty="0" err="1"/>
              <a:t>Dashboard</a:t>
            </a:r>
            <a:endParaRPr lang="es-ES_tradnl" dirty="0"/>
          </a:p>
        </p:txBody>
      </p:sp>
      <p:sp>
        <p:nvSpPr>
          <p:cNvPr id="3" name="Marcador de contenido 2">
            <a:extLst>
              <a:ext uri="{FF2B5EF4-FFF2-40B4-BE49-F238E27FC236}">
                <a16:creationId xmlns:a16="http://schemas.microsoft.com/office/drawing/2014/main" id="{B6DE281E-75D2-2F90-9C3F-20FB50B168E0}"/>
              </a:ext>
            </a:extLst>
          </p:cNvPr>
          <p:cNvSpPr>
            <a:spLocks noGrp="1"/>
          </p:cNvSpPr>
          <p:nvPr>
            <p:ph idx="1"/>
          </p:nvPr>
        </p:nvSpPr>
        <p:spPr/>
        <p:txBody>
          <a:bodyPr vert="horz" lIns="91440" tIns="45720" rIns="91440" bIns="45720" rtlCol="0" anchor="t">
            <a:normAutofit fontScale="92500" lnSpcReduction="20000"/>
          </a:bodyPr>
          <a:lstStyle/>
          <a:p>
            <a:r>
              <a:rPr lang="es-ES_tradnl" dirty="0"/>
              <a:t>Es un panel de control de RAY que permite monitorizar y depurar la ejecución de aplicaciones Ray</a:t>
            </a:r>
          </a:p>
          <a:p>
            <a:r>
              <a:rPr lang="es-ES_tradnl" dirty="0"/>
              <a:t>Se inicia como un </a:t>
            </a:r>
            <a:r>
              <a:rPr lang="es-ES_tradnl" b="1" dirty="0"/>
              <a:t>servicio web</a:t>
            </a:r>
            <a:r>
              <a:rPr lang="es-ES_tradnl" dirty="0"/>
              <a:t> (por defecto en el puerto 8265)</a:t>
            </a:r>
          </a:p>
          <a:p>
            <a:pPr lvl="1"/>
            <a:r>
              <a:rPr lang="es-ES_tradnl" dirty="0"/>
              <a:t>Single-</a:t>
            </a:r>
            <a:r>
              <a:rPr lang="es-ES_tradnl" dirty="0" err="1"/>
              <a:t>node</a:t>
            </a:r>
            <a:r>
              <a:rPr lang="es-ES_tradnl" dirty="0"/>
              <a:t>: en la IP del equipo</a:t>
            </a:r>
          </a:p>
          <a:p>
            <a:pPr lvl="1"/>
            <a:r>
              <a:rPr lang="es-ES_tradnl" dirty="0"/>
              <a:t>Clúster: en la IP del </a:t>
            </a:r>
            <a:r>
              <a:rPr lang="es-ES_tradnl" i="1" dirty="0"/>
              <a:t>head </a:t>
            </a:r>
            <a:r>
              <a:rPr lang="es-ES_tradnl" i="1" dirty="0" err="1"/>
              <a:t>node</a:t>
            </a:r>
            <a:endParaRPr lang="es-ES_tradnl" dirty="0"/>
          </a:p>
          <a:p>
            <a:r>
              <a:rPr lang="es-ES_tradnl" dirty="0"/>
              <a:t>Vistas disponibles:</a:t>
            </a:r>
          </a:p>
          <a:p>
            <a:pPr lvl="1"/>
            <a:r>
              <a:rPr lang="es-ES_tradnl" b="1" err="1"/>
              <a:t>Metrics</a:t>
            </a:r>
            <a:r>
              <a:rPr lang="es-ES_tradnl" b="1" dirty="0"/>
              <a:t> y </a:t>
            </a:r>
            <a:r>
              <a:rPr lang="es-ES_tradnl" b="1" err="1"/>
              <a:t>Cluster</a:t>
            </a:r>
            <a:r>
              <a:rPr lang="es-ES_tradnl" b="1" dirty="0"/>
              <a:t> </a:t>
            </a:r>
            <a:r>
              <a:rPr lang="es-ES_tradnl" b="1" err="1"/>
              <a:t>view</a:t>
            </a:r>
            <a:r>
              <a:rPr lang="es-ES_tradnl" dirty="0"/>
              <a:t>: Permiten analizar, monitorizar y visualizar el estado y la utilización de recursos lógicos y físicos</a:t>
            </a:r>
          </a:p>
          <a:p>
            <a:pPr lvl="1"/>
            <a:r>
              <a:rPr lang="es-ES_tradnl" b="1" dirty="0"/>
              <a:t>Jobs </a:t>
            </a:r>
            <a:r>
              <a:rPr lang="es-ES_tradnl" b="1" dirty="0" err="1"/>
              <a:t>view</a:t>
            </a:r>
            <a:r>
              <a:rPr lang="es-ES_tradnl" dirty="0"/>
              <a:t>: Monitorizar el estado y el progreso de tareas y trabajos</a:t>
            </a:r>
          </a:p>
          <a:p>
            <a:pPr lvl="1"/>
            <a:r>
              <a:rPr lang="es-ES_tradnl" b="1" dirty="0"/>
              <a:t>Jobs y Logs </a:t>
            </a:r>
            <a:r>
              <a:rPr lang="es-ES_tradnl" b="1" dirty="0" err="1"/>
              <a:t>view</a:t>
            </a:r>
            <a:r>
              <a:rPr lang="es-ES_tradnl" dirty="0"/>
              <a:t>: Mensajes de error de tareas fallidas</a:t>
            </a:r>
          </a:p>
          <a:p>
            <a:pPr lvl="1"/>
            <a:r>
              <a:rPr lang="es-ES_tradnl" b="1" dirty="0" err="1"/>
              <a:t>Metrics</a:t>
            </a:r>
            <a:r>
              <a:rPr lang="es-ES_tradnl" b="1" dirty="0"/>
              <a:t> y </a:t>
            </a:r>
            <a:r>
              <a:rPr lang="es-ES_tradnl" b="1" dirty="0" err="1"/>
              <a:t>Cluster</a:t>
            </a:r>
            <a:r>
              <a:rPr lang="es-ES_tradnl" b="1" dirty="0"/>
              <a:t> </a:t>
            </a:r>
            <a:r>
              <a:rPr lang="es-ES_tradnl" b="1" dirty="0" err="1"/>
              <a:t>view</a:t>
            </a:r>
            <a:r>
              <a:rPr lang="es-ES_tradnl" dirty="0"/>
              <a:t>: Analizar el uso de CPU y memoria de las diferentes tareas y actores</a:t>
            </a:r>
          </a:p>
          <a:p>
            <a:pPr lvl="1"/>
            <a:r>
              <a:rPr lang="es-ES_tradnl" b="1" dirty="0"/>
              <a:t>Server </a:t>
            </a:r>
            <a:r>
              <a:rPr lang="es-ES_tradnl" b="1" dirty="0" err="1"/>
              <a:t>view</a:t>
            </a:r>
            <a:r>
              <a:rPr lang="es-ES_tradnl" dirty="0"/>
              <a:t>: Monitorizar una aplicación-servidor</a:t>
            </a:r>
          </a:p>
        </p:txBody>
      </p:sp>
      <p:sp>
        <p:nvSpPr>
          <p:cNvPr id="4" name="CuadroTexto 3">
            <a:extLst>
              <a:ext uri="{FF2B5EF4-FFF2-40B4-BE49-F238E27FC236}">
                <a16:creationId xmlns:a16="http://schemas.microsoft.com/office/drawing/2014/main" id="{2BBB07BF-B010-2C27-8F99-8099F37E1ECF}"/>
              </a:ext>
            </a:extLst>
          </p:cNvPr>
          <p:cNvSpPr txBox="1"/>
          <p:nvPr/>
        </p:nvSpPr>
        <p:spPr>
          <a:xfrm>
            <a:off x="353483" y="6174317"/>
            <a:ext cx="7600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https://docs.ray.io/en/latest/ray-observability/getting-started.html</a:t>
            </a:r>
          </a:p>
        </p:txBody>
      </p:sp>
    </p:spTree>
    <p:extLst>
      <p:ext uri="{BB962C8B-B14F-4D97-AF65-F5344CB8AC3E}">
        <p14:creationId xmlns:p14="http://schemas.microsoft.com/office/powerpoint/2010/main" val="12874342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A78D1-201D-0237-AFB5-C2E90BF3CFED}"/>
              </a:ext>
            </a:extLst>
          </p:cNvPr>
          <p:cNvSpPr>
            <a:spLocks noGrp="1"/>
          </p:cNvSpPr>
          <p:nvPr>
            <p:ph type="title"/>
          </p:nvPr>
        </p:nvSpPr>
        <p:spPr/>
        <p:txBody>
          <a:bodyPr>
            <a:normAutofit/>
          </a:bodyPr>
          <a:lstStyle/>
          <a:p>
            <a:r>
              <a:rPr lang="es-ES" sz="4400" b="0" i="0" u="none" strike="noStrike" baseline="0" dirty="0">
                <a:solidFill>
                  <a:srgbClr val="000000"/>
                </a:solidFill>
                <a:latin typeface="Georgia"/>
                <a:ea typeface="Georgia"/>
                <a:cs typeface="Georgia"/>
              </a:rPr>
              <a:t>Ray </a:t>
            </a:r>
            <a:r>
              <a:rPr lang="es-ES" dirty="0" err="1">
                <a:solidFill>
                  <a:srgbClr val="000000"/>
                </a:solidFill>
                <a:latin typeface="Georgia"/>
                <a:ea typeface="Georgia"/>
                <a:cs typeface="Georgia"/>
              </a:rPr>
              <a:t>Dashboard</a:t>
            </a:r>
            <a:r>
              <a:rPr lang="es-ES" dirty="0">
                <a:solidFill>
                  <a:srgbClr val="000000"/>
                </a:solidFill>
                <a:latin typeface="Georgia"/>
                <a:ea typeface="Georgia"/>
                <a:cs typeface="Georgia"/>
              </a:rPr>
              <a:t> – </a:t>
            </a:r>
            <a:r>
              <a:rPr lang="es-ES" dirty="0" err="1">
                <a:solidFill>
                  <a:srgbClr val="000000"/>
                </a:solidFill>
                <a:latin typeface="Georgia"/>
                <a:ea typeface="Georgia"/>
                <a:cs typeface="Georgia"/>
              </a:rPr>
              <a:t>Overview</a:t>
            </a:r>
            <a:endParaRPr lang="es-ES" dirty="0" err="1"/>
          </a:p>
        </p:txBody>
      </p:sp>
      <p:sp>
        <p:nvSpPr>
          <p:cNvPr id="6" name="CuadroTexto 5">
            <a:extLst>
              <a:ext uri="{FF2B5EF4-FFF2-40B4-BE49-F238E27FC236}">
                <a16:creationId xmlns:a16="http://schemas.microsoft.com/office/drawing/2014/main" id="{16239C60-CE2C-D9F3-8AEA-21FC2B3C596F}"/>
              </a:ext>
            </a:extLst>
          </p:cNvPr>
          <p:cNvSpPr txBox="1"/>
          <p:nvPr/>
        </p:nvSpPr>
        <p:spPr>
          <a:xfrm>
            <a:off x="311150" y="6290734"/>
            <a:ext cx="7600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https://docs.ray.io/en/latest/ray-observability/getting-started.html</a:t>
            </a:r>
          </a:p>
        </p:txBody>
      </p:sp>
      <p:pic>
        <p:nvPicPr>
          <p:cNvPr id="10" name="Marcador de contenido 9" descr="Interfaz de usuario gráfica&#10;&#10;Descripción generada automáticamente">
            <a:extLst>
              <a:ext uri="{FF2B5EF4-FFF2-40B4-BE49-F238E27FC236}">
                <a16:creationId xmlns:a16="http://schemas.microsoft.com/office/drawing/2014/main" id="{B78EF975-F488-554E-35BA-D4793DC7DB71}"/>
              </a:ext>
            </a:extLst>
          </p:cNvPr>
          <p:cNvPicPr>
            <a:picLocks noGrp="1" noChangeAspect="1"/>
          </p:cNvPicPr>
          <p:nvPr>
            <p:ph idx="1"/>
          </p:nvPr>
        </p:nvPicPr>
        <p:blipFill>
          <a:blip r:embed="rId2"/>
          <a:stretch>
            <a:fillRect/>
          </a:stretch>
        </p:blipFill>
        <p:spPr>
          <a:xfrm>
            <a:off x="1566333" y="1412460"/>
            <a:ext cx="7715250" cy="4701418"/>
          </a:xfrm>
        </p:spPr>
      </p:pic>
    </p:spTree>
    <p:extLst>
      <p:ext uri="{BB962C8B-B14F-4D97-AF65-F5344CB8AC3E}">
        <p14:creationId xmlns:p14="http://schemas.microsoft.com/office/powerpoint/2010/main" val="42336599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A78D1-201D-0237-AFB5-C2E90BF3CFED}"/>
              </a:ext>
            </a:extLst>
          </p:cNvPr>
          <p:cNvSpPr>
            <a:spLocks noGrp="1"/>
          </p:cNvSpPr>
          <p:nvPr>
            <p:ph type="title"/>
          </p:nvPr>
        </p:nvSpPr>
        <p:spPr/>
        <p:txBody>
          <a:bodyPr>
            <a:normAutofit/>
          </a:bodyPr>
          <a:lstStyle/>
          <a:p>
            <a:r>
              <a:rPr lang="es-ES" sz="4400" b="0" i="0" u="none" strike="noStrike" baseline="0" dirty="0">
                <a:solidFill>
                  <a:srgbClr val="000000"/>
                </a:solidFill>
                <a:latin typeface="Georgia"/>
                <a:ea typeface="Georgia"/>
                <a:cs typeface="Georgia"/>
              </a:rPr>
              <a:t>Ray </a:t>
            </a:r>
            <a:r>
              <a:rPr lang="es-ES" dirty="0" err="1">
                <a:solidFill>
                  <a:srgbClr val="000000"/>
                </a:solidFill>
                <a:latin typeface="Georgia"/>
                <a:ea typeface="Georgia"/>
                <a:cs typeface="Georgia"/>
              </a:rPr>
              <a:t>Dashboard</a:t>
            </a:r>
            <a:r>
              <a:rPr lang="es-ES" dirty="0">
                <a:solidFill>
                  <a:srgbClr val="000000"/>
                </a:solidFill>
                <a:latin typeface="Georgia"/>
                <a:ea typeface="Georgia"/>
                <a:cs typeface="Georgia"/>
              </a:rPr>
              <a:t> – Eventos</a:t>
            </a:r>
            <a:endParaRPr lang="es-ES" dirty="0" err="1"/>
          </a:p>
        </p:txBody>
      </p:sp>
      <p:sp>
        <p:nvSpPr>
          <p:cNvPr id="6" name="CuadroTexto 5">
            <a:extLst>
              <a:ext uri="{FF2B5EF4-FFF2-40B4-BE49-F238E27FC236}">
                <a16:creationId xmlns:a16="http://schemas.microsoft.com/office/drawing/2014/main" id="{16239C60-CE2C-D9F3-8AEA-21FC2B3C596F}"/>
              </a:ext>
            </a:extLst>
          </p:cNvPr>
          <p:cNvSpPr txBox="1"/>
          <p:nvPr/>
        </p:nvSpPr>
        <p:spPr>
          <a:xfrm>
            <a:off x="311150" y="6290734"/>
            <a:ext cx="7600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https://docs.ray.io/en/latest/ray-observability/getting-started.html</a:t>
            </a:r>
          </a:p>
        </p:txBody>
      </p:sp>
      <p:pic>
        <p:nvPicPr>
          <p:cNvPr id="5" name="Marcador de contenido 4" descr="Interfaz de usuario gráfica, Texto, Aplicación, Correo electrónico&#10;&#10;Descripción generada automáticamente">
            <a:extLst>
              <a:ext uri="{FF2B5EF4-FFF2-40B4-BE49-F238E27FC236}">
                <a16:creationId xmlns:a16="http://schemas.microsoft.com/office/drawing/2014/main" id="{17D08715-E792-AF4E-701B-998B5A44C6A4}"/>
              </a:ext>
            </a:extLst>
          </p:cNvPr>
          <p:cNvPicPr>
            <a:picLocks noGrp="1" noChangeAspect="1"/>
          </p:cNvPicPr>
          <p:nvPr>
            <p:ph idx="1"/>
          </p:nvPr>
        </p:nvPicPr>
        <p:blipFill>
          <a:blip r:embed="rId2"/>
          <a:stretch>
            <a:fillRect/>
          </a:stretch>
        </p:blipFill>
        <p:spPr>
          <a:xfrm>
            <a:off x="1746250" y="1831115"/>
            <a:ext cx="8694208" cy="3864107"/>
          </a:xfrm>
        </p:spPr>
      </p:pic>
    </p:spTree>
    <p:extLst>
      <p:ext uri="{BB962C8B-B14F-4D97-AF65-F5344CB8AC3E}">
        <p14:creationId xmlns:p14="http://schemas.microsoft.com/office/powerpoint/2010/main" val="21073819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A78D1-201D-0237-AFB5-C2E90BF3CFED}"/>
              </a:ext>
            </a:extLst>
          </p:cNvPr>
          <p:cNvSpPr>
            <a:spLocks noGrp="1"/>
          </p:cNvSpPr>
          <p:nvPr>
            <p:ph type="title"/>
          </p:nvPr>
        </p:nvSpPr>
        <p:spPr/>
        <p:txBody>
          <a:bodyPr>
            <a:normAutofit/>
          </a:bodyPr>
          <a:lstStyle/>
          <a:p>
            <a:r>
              <a:rPr lang="es-ES" sz="4400" b="0" i="0" u="none" strike="noStrike" baseline="0" dirty="0">
                <a:solidFill>
                  <a:srgbClr val="000000"/>
                </a:solidFill>
                <a:latin typeface="Georgia"/>
                <a:ea typeface="Georgia"/>
                <a:cs typeface="Georgia"/>
              </a:rPr>
              <a:t>Ray </a:t>
            </a:r>
            <a:r>
              <a:rPr lang="es-ES" dirty="0" err="1">
                <a:solidFill>
                  <a:srgbClr val="000000"/>
                </a:solidFill>
                <a:latin typeface="Georgia"/>
                <a:ea typeface="Georgia"/>
                <a:cs typeface="Georgia"/>
              </a:rPr>
              <a:t>Dashboard</a:t>
            </a:r>
            <a:r>
              <a:rPr lang="es-ES" dirty="0">
                <a:solidFill>
                  <a:srgbClr val="000000"/>
                </a:solidFill>
                <a:latin typeface="Georgia"/>
                <a:ea typeface="Georgia"/>
                <a:cs typeface="Georgia"/>
              </a:rPr>
              <a:t> – </a:t>
            </a:r>
            <a:r>
              <a:rPr lang="es-ES" dirty="0" err="1">
                <a:solidFill>
                  <a:srgbClr val="000000"/>
                </a:solidFill>
                <a:latin typeface="Georgia"/>
                <a:ea typeface="Georgia"/>
                <a:cs typeface="Georgia"/>
              </a:rPr>
              <a:t>Task</a:t>
            </a:r>
            <a:r>
              <a:rPr lang="es-ES" dirty="0">
                <a:solidFill>
                  <a:srgbClr val="000000"/>
                </a:solidFill>
                <a:latin typeface="Georgia"/>
                <a:ea typeface="Georgia"/>
                <a:cs typeface="Georgia"/>
              </a:rPr>
              <a:t> and Actor </a:t>
            </a:r>
            <a:r>
              <a:rPr lang="es-ES" dirty="0" err="1">
                <a:solidFill>
                  <a:srgbClr val="000000"/>
                </a:solidFill>
                <a:latin typeface="Georgia"/>
                <a:ea typeface="Georgia"/>
                <a:cs typeface="Georgia"/>
              </a:rPr>
              <a:t>breakdown</a:t>
            </a:r>
            <a:endParaRPr lang="es-ES" dirty="0" err="1"/>
          </a:p>
        </p:txBody>
      </p:sp>
      <p:sp>
        <p:nvSpPr>
          <p:cNvPr id="6" name="CuadroTexto 5">
            <a:extLst>
              <a:ext uri="{FF2B5EF4-FFF2-40B4-BE49-F238E27FC236}">
                <a16:creationId xmlns:a16="http://schemas.microsoft.com/office/drawing/2014/main" id="{16239C60-CE2C-D9F3-8AEA-21FC2B3C596F}"/>
              </a:ext>
            </a:extLst>
          </p:cNvPr>
          <p:cNvSpPr txBox="1"/>
          <p:nvPr/>
        </p:nvSpPr>
        <p:spPr>
          <a:xfrm>
            <a:off x="311150" y="6290734"/>
            <a:ext cx="7600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https://docs.ray.io/en/latest/ray-observability/getting-started.html</a:t>
            </a:r>
          </a:p>
        </p:txBody>
      </p:sp>
      <p:pic>
        <p:nvPicPr>
          <p:cNvPr id="7" name="Marcador de contenido 6" descr="Patrón de fondo&#10;&#10;Descripción generada automáticamente">
            <a:extLst>
              <a:ext uri="{FF2B5EF4-FFF2-40B4-BE49-F238E27FC236}">
                <a16:creationId xmlns:a16="http://schemas.microsoft.com/office/drawing/2014/main" id="{3B8EC98E-87EE-CE73-1FEA-655477F66883}"/>
              </a:ext>
            </a:extLst>
          </p:cNvPr>
          <p:cNvPicPr>
            <a:picLocks noGrp="1" noChangeAspect="1"/>
          </p:cNvPicPr>
          <p:nvPr>
            <p:ph idx="1"/>
          </p:nvPr>
        </p:nvPicPr>
        <p:blipFill>
          <a:blip r:embed="rId2"/>
          <a:stretch>
            <a:fillRect/>
          </a:stretch>
        </p:blipFill>
        <p:spPr>
          <a:xfrm>
            <a:off x="508000" y="2288453"/>
            <a:ext cx="11176000" cy="2557848"/>
          </a:xfrm>
        </p:spPr>
      </p:pic>
    </p:spTree>
    <p:extLst>
      <p:ext uri="{BB962C8B-B14F-4D97-AF65-F5344CB8AC3E}">
        <p14:creationId xmlns:p14="http://schemas.microsoft.com/office/powerpoint/2010/main" val="39236878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A78D1-201D-0237-AFB5-C2E90BF3CFED}"/>
              </a:ext>
            </a:extLst>
          </p:cNvPr>
          <p:cNvSpPr>
            <a:spLocks noGrp="1"/>
          </p:cNvSpPr>
          <p:nvPr>
            <p:ph type="title"/>
          </p:nvPr>
        </p:nvSpPr>
        <p:spPr/>
        <p:txBody>
          <a:bodyPr>
            <a:normAutofit/>
          </a:bodyPr>
          <a:lstStyle/>
          <a:p>
            <a:r>
              <a:rPr lang="es-ES" sz="4400" b="0" i="0" u="none" strike="noStrike" baseline="0" dirty="0">
                <a:solidFill>
                  <a:srgbClr val="000000"/>
                </a:solidFill>
                <a:latin typeface="Georgia"/>
                <a:ea typeface="Georgia"/>
                <a:cs typeface="Georgia"/>
              </a:rPr>
              <a:t>Ray </a:t>
            </a:r>
            <a:r>
              <a:rPr lang="es-ES" dirty="0" err="1">
                <a:solidFill>
                  <a:srgbClr val="000000"/>
                </a:solidFill>
                <a:latin typeface="Georgia"/>
                <a:ea typeface="Georgia"/>
                <a:cs typeface="Georgia"/>
              </a:rPr>
              <a:t>Dashboard</a:t>
            </a:r>
            <a:r>
              <a:rPr lang="es-ES" dirty="0">
                <a:solidFill>
                  <a:srgbClr val="000000"/>
                </a:solidFill>
                <a:latin typeface="Georgia"/>
                <a:ea typeface="Georgia"/>
                <a:cs typeface="Georgia"/>
              </a:rPr>
              <a:t> – Uso de Tareas y Actores</a:t>
            </a:r>
            <a:endParaRPr lang="es-ES" dirty="0"/>
          </a:p>
        </p:txBody>
      </p:sp>
      <p:sp>
        <p:nvSpPr>
          <p:cNvPr id="6" name="CuadroTexto 5">
            <a:extLst>
              <a:ext uri="{FF2B5EF4-FFF2-40B4-BE49-F238E27FC236}">
                <a16:creationId xmlns:a16="http://schemas.microsoft.com/office/drawing/2014/main" id="{16239C60-CE2C-D9F3-8AEA-21FC2B3C596F}"/>
              </a:ext>
            </a:extLst>
          </p:cNvPr>
          <p:cNvSpPr txBox="1"/>
          <p:nvPr/>
        </p:nvSpPr>
        <p:spPr>
          <a:xfrm>
            <a:off x="311150" y="6290734"/>
            <a:ext cx="7600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https://docs.ray.io/en/latest/ray-observability/getting-started.html</a:t>
            </a:r>
          </a:p>
        </p:txBody>
      </p:sp>
      <p:pic>
        <p:nvPicPr>
          <p:cNvPr id="7" name="Marcador de contenido 6" descr="Gráfico, Gráfico de barras&#10;&#10;Descripción generada automáticamente">
            <a:extLst>
              <a:ext uri="{FF2B5EF4-FFF2-40B4-BE49-F238E27FC236}">
                <a16:creationId xmlns:a16="http://schemas.microsoft.com/office/drawing/2014/main" id="{46250B45-C84A-FFD4-C45A-2ED558D4F85B}"/>
              </a:ext>
            </a:extLst>
          </p:cNvPr>
          <p:cNvPicPr>
            <a:picLocks noGrp="1" noChangeAspect="1"/>
          </p:cNvPicPr>
          <p:nvPr>
            <p:ph idx="1"/>
          </p:nvPr>
        </p:nvPicPr>
        <p:blipFill>
          <a:blip r:embed="rId2"/>
          <a:stretch>
            <a:fillRect/>
          </a:stretch>
        </p:blipFill>
        <p:spPr>
          <a:xfrm>
            <a:off x="932678" y="2039144"/>
            <a:ext cx="4262394" cy="3077634"/>
          </a:xfrm>
        </p:spPr>
      </p:pic>
      <p:pic>
        <p:nvPicPr>
          <p:cNvPr id="8" name="Imagen 7" descr="Gráfico, Histograma&#10;&#10;Descripción generada automáticamente">
            <a:extLst>
              <a:ext uri="{FF2B5EF4-FFF2-40B4-BE49-F238E27FC236}">
                <a16:creationId xmlns:a16="http://schemas.microsoft.com/office/drawing/2014/main" id="{6A5C763B-2EA1-B3E6-5FD5-DBB3F9D458EC}"/>
              </a:ext>
            </a:extLst>
          </p:cNvPr>
          <p:cNvPicPr>
            <a:picLocks noChangeAspect="1"/>
          </p:cNvPicPr>
          <p:nvPr/>
        </p:nvPicPr>
        <p:blipFill>
          <a:blip r:embed="rId3"/>
          <a:stretch>
            <a:fillRect/>
          </a:stretch>
        </p:blipFill>
        <p:spPr>
          <a:xfrm>
            <a:off x="5785522" y="2038349"/>
            <a:ext cx="4515623" cy="3077634"/>
          </a:xfrm>
          <a:prstGeom prst="rect">
            <a:avLst/>
          </a:prstGeom>
        </p:spPr>
      </p:pic>
    </p:spTree>
    <p:extLst>
      <p:ext uri="{BB962C8B-B14F-4D97-AF65-F5344CB8AC3E}">
        <p14:creationId xmlns:p14="http://schemas.microsoft.com/office/powerpoint/2010/main" val="2070333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859D13-D401-5B1E-CA50-AF6D5C683F00}"/>
              </a:ext>
            </a:extLst>
          </p:cNvPr>
          <p:cNvSpPr>
            <a:spLocks noGrp="1"/>
          </p:cNvSpPr>
          <p:nvPr>
            <p:ph type="title"/>
          </p:nvPr>
        </p:nvSpPr>
        <p:spPr/>
        <p:txBody>
          <a:bodyPr/>
          <a:lstStyle/>
          <a:p>
            <a:r>
              <a:rPr lang="es-ES"/>
              <a:t>Referencias AutoML</a:t>
            </a:r>
          </a:p>
        </p:txBody>
      </p:sp>
      <p:sp>
        <p:nvSpPr>
          <p:cNvPr id="3" name="Marcador de contenido 2">
            <a:extLst>
              <a:ext uri="{FF2B5EF4-FFF2-40B4-BE49-F238E27FC236}">
                <a16:creationId xmlns:a16="http://schemas.microsoft.com/office/drawing/2014/main" id="{46D59B47-7E3D-4927-5382-FD09DC86A35F}"/>
              </a:ext>
            </a:extLst>
          </p:cNvPr>
          <p:cNvSpPr>
            <a:spLocks noGrp="1"/>
          </p:cNvSpPr>
          <p:nvPr>
            <p:ph idx="1"/>
          </p:nvPr>
        </p:nvSpPr>
        <p:spPr/>
        <p:txBody>
          <a:bodyPr/>
          <a:lstStyle/>
          <a:p>
            <a:r>
              <a:rPr lang="es-ES"/>
              <a:t>Libro Open Access </a:t>
            </a:r>
            <a:r>
              <a:rPr lang="es-ES">
                <a:hlinkClick r:id="rId2"/>
              </a:rPr>
              <a:t>AutoML_Book.pdf</a:t>
            </a:r>
            <a:endParaRPr lang="es-ES"/>
          </a:p>
        </p:txBody>
      </p:sp>
      <p:pic>
        <p:nvPicPr>
          <p:cNvPr id="4" name="Imagen 3" descr="Forma&#10;&#10;Descripción generada automáticamente">
            <a:extLst>
              <a:ext uri="{FF2B5EF4-FFF2-40B4-BE49-F238E27FC236}">
                <a16:creationId xmlns:a16="http://schemas.microsoft.com/office/drawing/2014/main" id="{658231C3-4C68-3633-89BF-775DC0E8D8ED}"/>
              </a:ext>
            </a:extLst>
          </p:cNvPr>
          <p:cNvPicPr>
            <a:picLocks noChangeAspect="1"/>
          </p:cNvPicPr>
          <p:nvPr/>
        </p:nvPicPr>
        <p:blipFill>
          <a:blip r:embed="rId3"/>
          <a:stretch>
            <a:fillRect/>
          </a:stretch>
        </p:blipFill>
        <p:spPr>
          <a:xfrm>
            <a:off x="4323041" y="3081536"/>
            <a:ext cx="3458665" cy="2823875"/>
          </a:xfrm>
          <a:prstGeom prst="rect">
            <a:avLst/>
          </a:prstGeom>
        </p:spPr>
      </p:pic>
    </p:spTree>
    <p:extLst>
      <p:ext uri="{BB962C8B-B14F-4D97-AF65-F5344CB8AC3E}">
        <p14:creationId xmlns:p14="http://schemas.microsoft.com/office/powerpoint/2010/main" val="22334216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A78D1-201D-0237-AFB5-C2E90BF3CFED}"/>
              </a:ext>
            </a:extLst>
          </p:cNvPr>
          <p:cNvSpPr>
            <a:spLocks noGrp="1"/>
          </p:cNvSpPr>
          <p:nvPr>
            <p:ph type="title"/>
          </p:nvPr>
        </p:nvSpPr>
        <p:spPr/>
        <p:txBody>
          <a:bodyPr>
            <a:normAutofit/>
          </a:bodyPr>
          <a:lstStyle/>
          <a:p>
            <a:r>
              <a:rPr lang="es-ES" sz="4400" b="0" i="0" u="none" strike="noStrike" baseline="0" dirty="0">
                <a:solidFill>
                  <a:srgbClr val="000000"/>
                </a:solidFill>
                <a:latin typeface="Georgia"/>
                <a:ea typeface="Georgia"/>
                <a:cs typeface="Georgia"/>
              </a:rPr>
              <a:t>Ray </a:t>
            </a:r>
            <a:r>
              <a:rPr lang="es-ES" dirty="0" err="1">
                <a:solidFill>
                  <a:srgbClr val="000000"/>
                </a:solidFill>
                <a:latin typeface="Georgia"/>
                <a:ea typeface="Georgia"/>
                <a:cs typeface="Georgia"/>
              </a:rPr>
              <a:t>Dashboard</a:t>
            </a:r>
            <a:r>
              <a:rPr lang="es-ES" dirty="0">
                <a:solidFill>
                  <a:srgbClr val="000000"/>
                </a:solidFill>
                <a:latin typeface="Georgia"/>
                <a:ea typeface="Georgia"/>
                <a:cs typeface="Georgia"/>
              </a:rPr>
              <a:t> – </a:t>
            </a:r>
            <a:r>
              <a:rPr lang="es-ES" dirty="0" err="1">
                <a:solidFill>
                  <a:srgbClr val="000000"/>
                </a:solidFill>
                <a:latin typeface="Georgia"/>
                <a:ea typeface="Georgia"/>
                <a:cs typeface="Georgia"/>
              </a:rPr>
              <a:t>Resource</a:t>
            </a:r>
            <a:r>
              <a:rPr lang="es-ES" dirty="0">
                <a:solidFill>
                  <a:srgbClr val="000000"/>
                </a:solidFill>
                <a:latin typeface="Georgia"/>
                <a:ea typeface="Georgia"/>
                <a:cs typeface="Georgia"/>
              </a:rPr>
              <a:t> </a:t>
            </a:r>
            <a:r>
              <a:rPr lang="es-ES" dirty="0" err="1">
                <a:solidFill>
                  <a:srgbClr val="000000"/>
                </a:solidFill>
                <a:latin typeface="Georgia"/>
                <a:ea typeface="Georgia"/>
                <a:cs typeface="Georgia"/>
              </a:rPr>
              <a:t>Usage</a:t>
            </a:r>
            <a:endParaRPr lang="es-ES" dirty="0" err="1"/>
          </a:p>
        </p:txBody>
      </p:sp>
      <p:sp>
        <p:nvSpPr>
          <p:cNvPr id="6" name="CuadroTexto 5">
            <a:extLst>
              <a:ext uri="{FF2B5EF4-FFF2-40B4-BE49-F238E27FC236}">
                <a16:creationId xmlns:a16="http://schemas.microsoft.com/office/drawing/2014/main" id="{16239C60-CE2C-D9F3-8AEA-21FC2B3C596F}"/>
              </a:ext>
            </a:extLst>
          </p:cNvPr>
          <p:cNvSpPr txBox="1"/>
          <p:nvPr/>
        </p:nvSpPr>
        <p:spPr>
          <a:xfrm>
            <a:off x="311150" y="6290734"/>
            <a:ext cx="7600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https://docs.ray.io/en/latest/ray-observability/getting-started.html</a:t>
            </a:r>
          </a:p>
        </p:txBody>
      </p:sp>
      <p:pic>
        <p:nvPicPr>
          <p:cNvPr id="7" name="Marcador de contenido 6" descr="Gráfico, Gráfico de barras&#10;&#10;Descripción generada automáticamente">
            <a:extLst>
              <a:ext uri="{FF2B5EF4-FFF2-40B4-BE49-F238E27FC236}">
                <a16:creationId xmlns:a16="http://schemas.microsoft.com/office/drawing/2014/main" id="{19B0A599-7CA7-6E7C-7B7E-CEAA7562E261}"/>
              </a:ext>
            </a:extLst>
          </p:cNvPr>
          <p:cNvPicPr>
            <a:picLocks noGrp="1" noChangeAspect="1"/>
          </p:cNvPicPr>
          <p:nvPr>
            <p:ph idx="1"/>
          </p:nvPr>
        </p:nvPicPr>
        <p:blipFill>
          <a:blip r:embed="rId2"/>
          <a:stretch>
            <a:fillRect/>
          </a:stretch>
        </p:blipFill>
        <p:spPr>
          <a:xfrm>
            <a:off x="878417" y="1772444"/>
            <a:ext cx="9868958" cy="3822700"/>
          </a:xfrm>
        </p:spPr>
      </p:pic>
    </p:spTree>
    <p:extLst>
      <p:ext uri="{BB962C8B-B14F-4D97-AF65-F5344CB8AC3E}">
        <p14:creationId xmlns:p14="http://schemas.microsoft.com/office/powerpoint/2010/main" val="39046870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A78D1-201D-0237-AFB5-C2E90BF3CFED}"/>
              </a:ext>
            </a:extLst>
          </p:cNvPr>
          <p:cNvSpPr>
            <a:spLocks noGrp="1"/>
          </p:cNvSpPr>
          <p:nvPr>
            <p:ph type="title"/>
          </p:nvPr>
        </p:nvSpPr>
        <p:spPr/>
        <p:txBody>
          <a:bodyPr>
            <a:normAutofit/>
          </a:bodyPr>
          <a:lstStyle/>
          <a:p>
            <a:r>
              <a:rPr lang="es-ES" sz="4400" b="0" i="0" u="none" strike="noStrike" baseline="0" dirty="0">
                <a:solidFill>
                  <a:srgbClr val="000000"/>
                </a:solidFill>
                <a:latin typeface="Georgia"/>
                <a:ea typeface="Georgia"/>
                <a:cs typeface="Georgia"/>
              </a:rPr>
              <a:t>Ray </a:t>
            </a:r>
            <a:r>
              <a:rPr lang="es-ES" dirty="0" err="1">
                <a:solidFill>
                  <a:srgbClr val="000000"/>
                </a:solidFill>
                <a:latin typeface="Georgia"/>
                <a:ea typeface="Georgia"/>
                <a:cs typeface="Georgia"/>
              </a:rPr>
              <a:t>Dashboard</a:t>
            </a:r>
            <a:r>
              <a:rPr lang="es-ES" dirty="0">
                <a:solidFill>
                  <a:srgbClr val="000000"/>
                </a:solidFill>
                <a:latin typeface="Georgia"/>
                <a:ea typeface="Georgia"/>
                <a:cs typeface="Georgia"/>
              </a:rPr>
              <a:t> – Hardware </a:t>
            </a:r>
            <a:r>
              <a:rPr lang="es-ES" dirty="0" err="1">
                <a:solidFill>
                  <a:srgbClr val="000000"/>
                </a:solidFill>
                <a:latin typeface="Georgia"/>
                <a:ea typeface="Georgia"/>
                <a:cs typeface="Georgia"/>
              </a:rPr>
              <a:t>Utilization</a:t>
            </a:r>
            <a:endParaRPr lang="es-ES" dirty="0" err="1"/>
          </a:p>
        </p:txBody>
      </p:sp>
      <p:pic>
        <p:nvPicPr>
          <p:cNvPr id="4" name="Marcador de contenido 3" descr="Interfaz de usuario gráfica, Gráfico&#10;&#10;Descripción generada automáticamente">
            <a:extLst>
              <a:ext uri="{FF2B5EF4-FFF2-40B4-BE49-F238E27FC236}">
                <a16:creationId xmlns:a16="http://schemas.microsoft.com/office/drawing/2014/main" id="{C9B4A3FA-7308-4B6A-A4B8-2D88C6602C3B}"/>
              </a:ext>
            </a:extLst>
          </p:cNvPr>
          <p:cNvPicPr>
            <a:picLocks noGrp="1" noChangeAspect="1"/>
          </p:cNvPicPr>
          <p:nvPr>
            <p:ph idx="1"/>
          </p:nvPr>
        </p:nvPicPr>
        <p:blipFill>
          <a:blip r:embed="rId2"/>
          <a:stretch>
            <a:fillRect/>
          </a:stretch>
        </p:blipFill>
        <p:spPr>
          <a:xfrm>
            <a:off x="1132417" y="1430867"/>
            <a:ext cx="9599083" cy="4770438"/>
          </a:xfrm>
        </p:spPr>
      </p:pic>
      <p:sp>
        <p:nvSpPr>
          <p:cNvPr id="6" name="CuadroTexto 5">
            <a:extLst>
              <a:ext uri="{FF2B5EF4-FFF2-40B4-BE49-F238E27FC236}">
                <a16:creationId xmlns:a16="http://schemas.microsoft.com/office/drawing/2014/main" id="{16239C60-CE2C-D9F3-8AEA-21FC2B3C596F}"/>
              </a:ext>
            </a:extLst>
          </p:cNvPr>
          <p:cNvSpPr txBox="1"/>
          <p:nvPr/>
        </p:nvSpPr>
        <p:spPr>
          <a:xfrm>
            <a:off x="311150" y="6290734"/>
            <a:ext cx="7600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https://docs.ray.io/en/latest/ray-observability/getting-started.html</a:t>
            </a:r>
          </a:p>
        </p:txBody>
      </p:sp>
    </p:spTree>
    <p:extLst>
      <p:ext uri="{BB962C8B-B14F-4D97-AF65-F5344CB8AC3E}">
        <p14:creationId xmlns:p14="http://schemas.microsoft.com/office/powerpoint/2010/main" val="32407924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A78D1-201D-0237-AFB5-C2E90BF3CFED}"/>
              </a:ext>
            </a:extLst>
          </p:cNvPr>
          <p:cNvSpPr>
            <a:spLocks noGrp="1"/>
          </p:cNvSpPr>
          <p:nvPr>
            <p:ph type="title"/>
          </p:nvPr>
        </p:nvSpPr>
        <p:spPr/>
        <p:txBody>
          <a:bodyPr>
            <a:normAutofit/>
          </a:bodyPr>
          <a:lstStyle/>
          <a:p>
            <a:r>
              <a:rPr lang="es-ES" sz="4400" b="0" i="0" u="none" strike="noStrike" baseline="0" dirty="0">
                <a:solidFill>
                  <a:srgbClr val="000000"/>
                </a:solidFill>
                <a:latin typeface="Georgia"/>
                <a:ea typeface="Georgia"/>
                <a:cs typeface="Georgia"/>
              </a:rPr>
              <a:t>Ray </a:t>
            </a:r>
            <a:r>
              <a:rPr lang="es-ES" dirty="0" err="1">
                <a:solidFill>
                  <a:srgbClr val="000000"/>
                </a:solidFill>
                <a:latin typeface="Georgia"/>
                <a:ea typeface="Georgia"/>
                <a:cs typeface="Georgia"/>
              </a:rPr>
              <a:t>Dashboard</a:t>
            </a:r>
            <a:r>
              <a:rPr lang="es-ES" dirty="0">
                <a:solidFill>
                  <a:srgbClr val="000000"/>
                </a:solidFill>
                <a:latin typeface="Georgia"/>
                <a:ea typeface="Georgia"/>
                <a:cs typeface="Georgia"/>
              </a:rPr>
              <a:t> – Tarea Propuesta</a:t>
            </a:r>
            <a:endParaRPr lang="es-ES" dirty="0"/>
          </a:p>
        </p:txBody>
      </p:sp>
      <p:sp>
        <p:nvSpPr>
          <p:cNvPr id="5" name="Marcador de contenido 4">
            <a:extLst>
              <a:ext uri="{FF2B5EF4-FFF2-40B4-BE49-F238E27FC236}">
                <a16:creationId xmlns:a16="http://schemas.microsoft.com/office/drawing/2014/main" id="{BC7F4D97-6896-7134-08FC-33B08964270F}"/>
              </a:ext>
            </a:extLst>
          </p:cNvPr>
          <p:cNvSpPr>
            <a:spLocks noGrp="1"/>
          </p:cNvSpPr>
          <p:nvPr>
            <p:ph idx="1"/>
          </p:nvPr>
        </p:nvSpPr>
        <p:spPr/>
        <p:txBody>
          <a:bodyPr vert="horz" lIns="91440" tIns="45720" rIns="91440" bIns="45720" rtlCol="0" anchor="t">
            <a:normAutofit/>
          </a:bodyPr>
          <a:lstStyle/>
          <a:p>
            <a:pPr>
              <a:buFont typeface="Wingdings"/>
              <a:buChar char="Ø"/>
            </a:pPr>
            <a:r>
              <a:rPr lang="es-ES" dirty="0" err="1">
                <a:latin typeface="Consolas"/>
              </a:rPr>
              <a:t>pip</a:t>
            </a:r>
            <a:r>
              <a:rPr lang="es-ES" dirty="0">
                <a:latin typeface="Consolas"/>
              </a:rPr>
              <a:t> </a:t>
            </a:r>
            <a:r>
              <a:rPr lang="es-ES" dirty="0" err="1">
                <a:latin typeface="Consolas"/>
              </a:rPr>
              <a:t>install</a:t>
            </a:r>
            <a:r>
              <a:rPr lang="es-ES" dirty="0">
                <a:latin typeface="Consolas"/>
              </a:rPr>
              <a:t> -U "</a:t>
            </a:r>
            <a:r>
              <a:rPr lang="es-ES" dirty="0" err="1">
                <a:latin typeface="Consolas"/>
              </a:rPr>
              <a:t>ray</a:t>
            </a:r>
            <a:r>
              <a:rPr lang="es-ES" dirty="0">
                <a:latin typeface="Consolas"/>
              </a:rPr>
              <a:t>[default]"</a:t>
            </a:r>
          </a:p>
          <a:p>
            <a:pPr>
              <a:buFont typeface="Wingdings"/>
              <a:buChar char="Ø"/>
            </a:pPr>
            <a:r>
              <a:rPr lang="es-ES" err="1">
                <a:latin typeface="Consolas"/>
              </a:rPr>
              <a:t>import</a:t>
            </a:r>
            <a:r>
              <a:rPr lang="es-ES" dirty="0">
                <a:latin typeface="Consolas"/>
              </a:rPr>
              <a:t> </a:t>
            </a:r>
            <a:r>
              <a:rPr lang="es-ES" err="1">
                <a:latin typeface="Consolas"/>
              </a:rPr>
              <a:t>ray</a:t>
            </a:r>
            <a:endParaRPr lang="es-ES">
              <a:latin typeface="Consolas"/>
            </a:endParaRPr>
          </a:p>
          <a:p>
            <a:pPr>
              <a:buFont typeface="Wingdings"/>
              <a:buChar char="Ø"/>
            </a:pPr>
            <a:r>
              <a:rPr lang="es-ES" err="1">
                <a:latin typeface="Consolas"/>
              </a:rPr>
              <a:t>context</a:t>
            </a:r>
            <a:r>
              <a:rPr lang="es-ES" dirty="0">
                <a:latin typeface="Consolas"/>
              </a:rPr>
              <a:t> = </a:t>
            </a:r>
            <a:r>
              <a:rPr lang="es-ES" err="1">
                <a:latin typeface="Consolas"/>
              </a:rPr>
              <a:t>ray.init</a:t>
            </a:r>
            <a:r>
              <a:rPr lang="es-ES" dirty="0">
                <a:latin typeface="Consolas"/>
              </a:rPr>
              <a:t>()</a:t>
            </a:r>
          </a:p>
          <a:p>
            <a:pPr>
              <a:buFont typeface="Wingdings"/>
              <a:buChar char="Ø"/>
            </a:pPr>
            <a:r>
              <a:rPr lang="es-ES" dirty="0" err="1">
                <a:latin typeface="Consolas"/>
              </a:rPr>
              <a:t>print</a:t>
            </a:r>
            <a:r>
              <a:rPr lang="es-ES" dirty="0">
                <a:latin typeface="Consolas"/>
              </a:rPr>
              <a:t>(</a:t>
            </a:r>
            <a:r>
              <a:rPr lang="es-ES" dirty="0" err="1">
                <a:latin typeface="Consolas"/>
              </a:rPr>
              <a:t>context.dashboard_url</a:t>
            </a:r>
            <a:r>
              <a:rPr lang="es-ES" dirty="0">
                <a:latin typeface="Consolas"/>
              </a:rPr>
              <a:t>)</a:t>
            </a:r>
          </a:p>
          <a:p>
            <a:pPr>
              <a:buFont typeface="Wingdings"/>
              <a:buChar char="Ø"/>
            </a:pPr>
            <a:endParaRPr lang="es-ES" dirty="0">
              <a:latin typeface="Consolas"/>
            </a:endParaRPr>
          </a:p>
          <a:p>
            <a:pPr marL="0" indent="0">
              <a:buNone/>
            </a:pPr>
            <a:r>
              <a:rPr lang="es-ES" dirty="0">
                <a:latin typeface="Georgia"/>
              </a:rPr>
              <a:t>Al lanzar el trabajo, indicar el --</a:t>
            </a:r>
            <a:r>
              <a:rPr lang="es-ES" err="1">
                <a:latin typeface="Georgia"/>
              </a:rPr>
              <a:t>dashboard</a:t>
            </a:r>
            <a:r>
              <a:rPr lang="es-ES" dirty="0">
                <a:latin typeface="Georgia"/>
              </a:rPr>
              <a:t>-host</a:t>
            </a:r>
          </a:p>
          <a:p>
            <a:pPr marL="0" indent="0">
              <a:buNone/>
            </a:pPr>
            <a:endParaRPr lang="es-ES" dirty="0">
              <a:latin typeface="Consolas"/>
            </a:endParaRPr>
          </a:p>
          <a:p>
            <a:pPr marL="0" indent="0">
              <a:buNone/>
            </a:pPr>
            <a:r>
              <a:rPr lang="es-ES" dirty="0">
                <a:latin typeface="Consolas"/>
              </a:rPr>
              <a:t>&gt;</a:t>
            </a:r>
            <a:r>
              <a:rPr lang="es-ES" dirty="0" err="1">
                <a:latin typeface="Consolas"/>
              </a:rPr>
              <a:t>ray</a:t>
            </a:r>
            <a:r>
              <a:rPr lang="es-ES" dirty="0">
                <a:latin typeface="Consolas"/>
              </a:rPr>
              <a:t> </a:t>
            </a:r>
            <a:r>
              <a:rPr lang="es-ES" dirty="0" err="1">
                <a:latin typeface="Consolas"/>
              </a:rPr>
              <a:t>start</a:t>
            </a:r>
            <a:r>
              <a:rPr lang="es-ES" dirty="0">
                <a:latin typeface="Consolas"/>
              </a:rPr>
              <a:t> --head --</a:t>
            </a:r>
            <a:r>
              <a:rPr lang="es-ES" dirty="0" err="1">
                <a:latin typeface="Consolas"/>
              </a:rPr>
              <a:t>dashboard</a:t>
            </a:r>
            <a:r>
              <a:rPr lang="es-ES" dirty="0">
                <a:latin typeface="Consolas"/>
              </a:rPr>
              <a:t>-host=0.0.0.0</a:t>
            </a:r>
            <a:r>
              <a:rPr lang="es-ES" dirty="0">
                <a:ea typeface="+mn-lt"/>
                <a:cs typeface="+mn-lt"/>
              </a:rPr>
              <a:t>.</a:t>
            </a:r>
            <a:endParaRPr lang="es-ES"/>
          </a:p>
        </p:txBody>
      </p:sp>
      <p:sp>
        <p:nvSpPr>
          <p:cNvPr id="8" name="CuadroTexto 7">
            <a:extLst>
              <a:ext uri="{FF2B5EF4-FFF2-40B4-BE49-F238E27FC236}">
                <a16:creationId xmlns:a16="http://schemas.microsoft.com/office/drawing/2014/main" id="{C59ECFFB-37B6-D93D-14C5-50F0DFF0198C}"/>
              </a:ext>
            </a:extLst>
          </p:cNvPr>
          <p:cNvSpPr txBox="1"/>
          <p:nvPr/>
        </p:nvSpPr>
        <p:spPr>
          <a:xfrm>
            <a:off x="311150" y="6290734"/>
            <a:ext cx="7600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https://docs.ray.io/en/latest/ray-observability/getting-started.html</a:t>
            </a:r>
          </a:p>
        </p:txBody>
      </p:sp>
    </p:spTree>
    <p:extLst>
      <p:ext uri="{BB962C8B-B14F-4D97-AF65-F5344CB8AC3E}">
        <p14:creationId xmlns:p14="http://schemas.microsoft.com/office/powerpoint/2010/main" val="10766239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E4445-BA31-1438-218F-9C11AA16C5FB}"/>
              </a:ext>
            </a:extLst>
          </p:cNvPr>
          <p:cNvSpPr>
            <a:spLocks noGrp="1"/>
          </p:cNvSpPr>
          <p:nvPr>
            <p:ph type="title"/>
          </p:nvPr>
        </p:nvSpPr>
        <p:spPr/>
        <p:txBody>
          <a:bodyPr/>
          <a:lstStyle/>
          <a:p>
            <a:r>
              <a:rPr lang="es-ES"/>
              <a:t>Ray Tune</a:t>
            </a:r>
            <a:endParaRPr lang="es-ES" dirty="0"/>
          </a:p>
        </p:txBody>
      </p:sp>
      <p:pic>
        <p:nvPicPr>
          <p:cNvPr id="4" name="Marcador de contenido 3" descr="Diagrama&#10;&#10;Descripción generada automáticamente">
            <a:extLst>
              <a:ext uri="{FF2B5EF4-FFF2-40B4-BE49-F238E27FC236}">
                <a16:creationId xmlns:a16="http://schemas.microsoft.com/office/drawing/2014/main" id="{D8B70517-A492-2D8C-7391-5A127F390AE5}"/>
              </a:ext>
            </a:extLst>
          </p:cNvPr>
          <p:cNvPicPr>
            <a:picLocks noChangeAspect="1"/>
          </p:cNvPicPr>
          <p:nvPr/>
        </p:nvPicPr>
        <p:blipFill>
          <a:blip r:embed="rId2"/>
          <a:stretch>
            <a:fillRect/>
          </a:stretch>
        </p:blipFill>
        <p:spPr>
          <a:xfrm>
            <a:off x="5794376" y="2618846"/>
            <a:ext cx="3471332" cy="2606146"/>
          </a:xfrm>
          <a:prstGeom prst="rect">
            <a:avLst/>
          </a:prstGeom>
          <a:noFill/>
        </p:spPr>
      </p:pic>
    </p:spTree>
    <p:extLst>
      <p:ext uri="{BB962C8B-B14F-4D97-AF65-F5344CB8AC3E}">
        <p14:creationId xmlns:p14="http://schemas.microsoft.com/office/powerpoint/2010/main" val="33312429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C0143C-5367-47A9-4356-33AEDAC14078}"/>
              </a:ext>
            </a:extLst>
          </p:cNvPr>
          <p:cNvSpPr>
            <a:spLocks noGrp="1"/>
          </p:cNvSpPr>
          <p:nvPr>
            <p:ph type="title"/>
          </p:nvPr>
        </p:nvSpPr>
        <p:spPr/>
        <p:txBody>
          <a:bodyPr/>
          <a:lstStyle/>
          <a:p>
            <a:r>
              <a:rPr lang="es-ES_tradnl" dirty="0"/>
              <a:t>Ray Tune: </a:t>
            </a:r>
            <a:r>
              <a:rPr lang="es-ES_tradnl" dirty="0" err="1"/>
              <a:t>Intro</a:t>
            </a:r>
            <a:endParaRPr lang="es-ES_tradnl" dirty="0"/>
          </a:p>
        </p:txBody>
      </p:sp>
      <p:sp>
        <p:nvSpPr>
          <p:cNvPr id="3" name="Marcador de contenido 2">
            <a:extLst>
              <a:ext uri="{FF2B5EF4-FFF2-40B4-BE49-F238E27FC236}">
                <a16:creationId xmlns:a16="http://schemas.microsoft.com/office/drawing/2014/main" id="{465BC008-8B94-16E2-726B-A0DE9184D061}"/>
              </a:ext>
            </a:extLst>
          </p:cNvPr>
          <p:cNvSpPr>
            <a:spLocks noGrp="1"/>
          </p:cNvSpPr>
          <p:nvPr>
            <p:ph idx="1"/>
          </p:nvPr>
        </p:nvSpPr>
        <p:spPr/>
        <p:txBody>
          <a:bodyPr/>
          <a:lstStyle/>
          <a:p>
            <a:r>
              <a:rPr lang="es-ES_tradnl" dirty="0"/>
              <a:t>Librería del ecosistema Ray para la definición de tareas de </a:t>
            </a:r>
            <a:r>
              <a:rPr lang="es-ES_tradnl" dirty="0" err="1"/>
              <a:t>Automated</a:t>
            </a:r>
            <a:r>
              <a:rPr lang="es-ES_tradnl" dirty="0"/>
              <a:t> ML</a:t>
            </a:r>
          </a:p>
          <a:p>
            <a:pPr lvl="1"/>
            <a:r>
              <a:rPr lang="es-ES_tradnl" dirty="0"/>
              <a:t>Centrada en la tarea de </a:t>
            </a:r>
            <a:r>
              <a:rPr lang="es-ES_tradnl" dirty="0" err="1"/>
              <a:t>Hyper-Parameters</a:t>
            </a:r>
            <a:r>
              <a:rPr lang="es-ES_tradnl" dirty="0"/>
              <a:t> </a:t>
            </a:r>
            <a:r>
              <a:rPr lang="es-ES_tradnl" dirty="0" err="1"/>
              <a:t>Optimization</a:t>
            </a:r>
            <a:r>
              <a:rPr lang="es-ES_tradnl" dirty="0"/>
              <a:t> (HPO)</a:t>
            </a:r>
          </a:p>
          <a:p>
            <a:pPr marL="0" indent="0">
              <a:buNone/>
            </a:pPr>
            <a:endParaRPr lang="es-ES_tradnl" dirty="0"/>
          </a:p>
          <a:p>
            <a:pPr marL="0" indent="0">
              <a:buNone/>
            </a:pPr>
            <a:endParaRPr lang="es-ES_tradnl" dirty="0"/>
          </a:p>
          <a:p>
            <a:pPr marL="0" indent="0">
              <a:buNone/>
            </a:pPr>
            <a:r>
              <a:rPr lang="es-ES_tradnl" dirty="0"/>
              <a:t>Si no está instalada basta con instalar </a:t>
            </a:r>
          </a:p>
          <a:p>
            <a:pPr marL="0" indent="0">
              <a:buNone/>
            </a:pPr>
            <a:endParaRPr lang="es-ES_tradnl" dirty="0"/>
          </a:p>
          <a:p>
            <a:pPr marL="0" indent="0">
              <a:buNone/>
            </a:pPr>
            <a:r>
              <a:rPr lang="es-ES_tradnl" dirty="0"/>
              <a:t>	</a:t>
            </a:r>
            <a:r>
              <a:rPr lang="es-ES_tradnl" dirty="0" err="1">
                <a:highlight>
                  <a:srgbClr val="FFFF00"/>
                </a:highlight>
              </a:rPr>
              <a:t>pip</a:t>
            </a:r>
            <a:r>
              <a:rPr lang="es-ES_tradnl" dirty="0">
                <a:highlight>
                  <a:srgbClr val="FFFF00"/>
                </a:highlight>
              </a:rPr>
              <a:t> </a:t>
            </a:r>
            <a:r>
              <a:rPr lang="es-ES_tradnl" dirty="0" err="1">
                <a:highlight>
                  <a:srgbClr val="FFFF00"/>
                </a:highlight>
              </a:rPr>
              <a:t>install</a:t>
            </a:r>
            <a:r>
              <a:rPr lang="es-ES_tradnl" dirty="0">
                <a:highlight>
                  <a:srgbClr val="FFFF00"/>
                </a:highlight>
              </a:rPr>
              <a:t> </a:t>
            </a:r>
            <a:r>
              <a:rPr lang="es-ES_tradnl" dirty="0" err="1">
                <a:highlight>
                  <a:srgbClr val="FFFF00"/>
                </a:highlight>
              </a:rPr>
              <a:t>ray</a:t>
            </a:r>
            <a:r>
              <a:rPr lang="es-ES_tradnl" dirty="0">
                <a:highlight>
                  <a:srgbClr val="FFFF00"/>
                </a:highlight>
              </a:rPr>
              <a:t>[tune]</a:t>
            </a:r>
          </a:p>
        </p:txBody>
      </p:sp>
    </p:spTree>
    <p:extLst>
      <p:ext uri="{BB962C8B-B14F-4D97-AF65-F5344CB8AC3E}">
        <p14:creationId xmlns:p14="http://schemas.microsoft.com/office/powerpoint/2010/main" val="41175889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BA1C97-3FE4-82F7-0277-E272410328E7}"/>
              </a:ext>
            </a:extLst>
          </p:cNvPr>
          <p:cNvSpPr>
            <a:spLocks noGrp="1"/>
          </p:cNvSpPr>
          <p:nvPr>
            <p:ph type="title"/>
          </p:nvPr>
        </p:nvSpPr>
        <p:spPr/>
        <p:txBody>
          <a:bodyPr/>
          <a:lstStyle/>
          <a:p>
            <a:r>
              <a:rPr lang="es-ES_tradnl" dirty="0"/>
              <a:t>Ray Tune: </a:t>
            </a:r>
            <a:r>
              <a:rPr lang="es-ES_tradnl" dirty="0" err="1"/>
              <a:t>Intro</a:t>
            </a:r>
            <a:endParaRPr lang="es-ES_tradnl" dirty="0"/>
          </a:p>
        </p:txBody>
      </p:sp>
      <p:sp>
        <p:nvSpPr>
          <p:cNvPr id="3" name="Marcador de contenido 2">
            <a:extLst>
              <a:ext uri="{FF2B5EF4-FFF2-40B4-BE49-F238E27FC236}">
                <a16:creationId xmlns:a16="http://schemas.microsoft.com/office/drawing/2014/main" id="{C7CB4EB7-E333-86A0-0A6D-E5FF024A94C8}"/>
              </a:ext>
            </a:extLst>
          </p:cNvPr>
          <p:cNvSpPr>
            <a:spLocks noGrp="1"/>
          </p:cNvSpPr>
          <p:nvPr>
            <p:ph idx="1"/>
          </p:nvPr>
        </p:nvSpPr>
        <p:spPr/>
        <p:txBody>
          <a:bodyPr vert="horz" lIns="91440" tIns="45720" rIns="91440" bIns="45720" rtlCol="0" anchor="t">
            <a:normAutofit/>
          </a:bodyPr>
          <a:lstStyle/>
          <a:p>
            <a:r>
              <a:rPr lang="es-ES_tradnl" b="1" dirty="0" err="1"/>
              <a:t>Frameworks</a:t>
            </a:r>
            <a:r>
              <a:rPr lang="es-ES_tradnl" dirty="0"/>
              <a:t> de ML soportados: </a:t>
            </a:r>
            <a:r>
              <a:rPr lang="es-ES_tradnl" dirty="0" err="1"/>
              <a:t>Pytorch</a:t>
            </a:r>
            <a:r>
              <a:rPr lang="es-ES_tradnl" dirty="0"/>
              <a:t>, </a:t>
            </a:r>
            <a:r>
              <a:rPr lang="es-ES_tradnl" dirty="0" err="1"/>
              <a:t>TensorFlow</a:t>
            </a:r>
            <a:r>
              <a:rPr lang="es-ES_tradnl" dirty="0"/>
              <a:t>, </a:t>
            </a:r>
            <a:r>
              <a:rPr lang="es-ES_tradnl" dirty="0" err="1"/>
              <a:t>Keras</a:t>
            </a:r>
            <a:r>
              <a:rPr lang="es-ES_tradnl" dirty="0"/>
              <a:t>, </a:t>
            </a:r>
            <a:r>
              <a:rPr lang="es-ES_tradnl" dirty="0" err="1"/>
              <a:t>Scikit-Learn</a:t>
            </a:r>
            <a:r>
              <a:rPr lang="es-ES_tradnl" dirty="0"/>
              <a:t>, </a:t>
            </a:r>
            <a:r>
              <a:rPr lang="es-ES_tradnl" dirty="0" err="1"/>
              <a:t>XGBoost</a:t>
            </a:r>
            <a:r>
              <a:rPr lang="es-ES_tradnl" dirty="0"/>
              <a:t>,…</a:t>
            </a:r>
          </a:p>
          <a:p>
            <a:r>
              <a:rPr lang="es-ES_tradnl" b="1" dirty="0"/>
              <a:t>Algoritmos</a:t>
            </a:r>
            <a:r>
              <a:rPr lang="es-ES_tradnl" dirty="0"/>
              <a:t>: </a:t>
            </a:r>
            <a:r>
              <a:rPr lang="es-ES_tradnl" dirty="0" err="1"/>
              <a:t>Population</a:t>
            </a:r>
            <a:r>
              <a:rPr lang="es-ES_tradnl" dirty="0"/>
              <a:t> </a:t>
            </a:r>
            <a:r>
              <a:rPr lang="es-ES_tradnl" dirty="0" err="1"/>
              <a:t>Based</a:t>
            </a:r>
            <a:r>
              <a:rPr lang="es-ES_tradnl" dirty="0"/>
              <a:t> Training (PBT) o </a:t>
            </a:r>
            <a:r>
              <a:rPr lang="es-ES_tradnl" dirty="0" err="1"/>
              <a:t>HyperBand</a:t>
            </a:r>
            <a:r>
              <a:rPr lang="es-ES_tradnl" dirty="0"/>
              <a:t>/ASHA</a:t>
            </a:r>
          </a:p>
          <a:p>
            <a:r>
              <a:rPr lang="es-ES_tradnl" b="1" dirty="0"/>
              <a:t>Integración </a:t>
            </a:r>
            <a:r>
              <a:rPr lang="es-ES_tradnl" dirty="0"/>
              <a:t>con otras herramientas de HPO: </a:t>
            </a:r>
            <a:r>
              <a:rPr lang="es-ES_tradnl" dirty="0" err="1"/>
              <a:t>Ax</a:t>
            </a:r>
            <a:r>
              <a:rPr lang="es-ES_tradnl" dirty="0"/>
              <a:t>, </a:t>
            </a:r>
            <a:r>
              <a:rPr lang="es-ES_tradnl" dirty="0" err="1"/>
              <a:t>BayesOpt</a:t>
            </a:r>
            <a:r>
              <a:rPr lang="es-ES_tradnl" dirty="0"/>
              <a:t>, </a:t>
            </a:r>
            <a:r>
              <a:rPr lang="es-ES_tradnl" dirty="0" err="1"/>
              <a:t>Dragonfly</a:t>
            </a:r>
            <a:r>
              <a:rPr lang="es-ES_tradnl" dirty="0"/>
              <a:t>, FLAML, HEBO, </a:t>
            </a:r>
            <a:r>
              <a:rPr lang="es-ES_tradnl" dirty="0" err="1"/>
              <a:t>Hyperopt</a:t>
            </a:r>
            <a:r>
              <a:rPr lang="es-ES_tradnl" dirty="0"/>
              <a:t>, </a:t>
            </a:r>
            <a:r>
              <a:rPr lang="es-ES_tradnl" dirty="0" err="1"/>
              <a:t>Nevergrad</a:t>
            </a:r>
            <a:r>
              <a:rPr lang="es-ES_tradnl" dirty="0"/>
              <a:t>, </a:t>
            </a:r>
            <a:r>
              <a:rPr lang="es-ES_tradnl" dirty="0" err="1"/>
              <a:t>Optuna</a:t>
            </a:r>
            <a:r>
              <a:rPr lang="es-ES_tradnl" dirty="0"/>
              <a:t>,…</a:t>
            </a:r>
          </a:p>
        </p:txBody>
      </p:sp>
    </p:spTree>
    <p:extLst>
      <p:ext uri="{BB962C8B-B14F-4D97-AF65-F5344CB8AC3E}">
        <p14:creationId xmlns:p14="http://schemas.microsoft.com/office/powerpoint/2010/main" val="158389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F1A44F-116C-2B91-AF43-0CC426AED068}"/>
              </a:ext>
            </a:extLst>
          </p:cNvPr>
          <p:cNvSpPr>
            <a:spLocks noGrp="1"/>
          </p:cNvSpPr>
          <p:nvPr>
            <p:ph type="title"/>
          </p:nvPr>
        </p:nvSpPr>
        <p:spPr/>
        <p:txBody>
          <a:bodyPr/>
          <a:lstStyle/>
          <a:p>
            <a:r>
              <a:rPr lang="es-ES_tradnl" dirty="0"/>
              <a:t>Ray Tune: Ventajas</a:t>
            </a:r>
          </a:p>
        </p:txBody>
      </p:sp>
      <p:sp>
        <p:nvSpPr>
          <p:cNvPr id="3" name="Marcador de contenido 2">
            <a:extLst>
              <a:ext uri="{FF2B5EF4-FFF2-40B4-BE49-F238E27FC236}">
                <a16:creationId xmlns:a16="http://schemas.microsoft.com/office/drawing/2014/main" id="{2C618FEB-DE42-9B18-72B5-32BC1E23DEAE}"/>
              </a:ext>
            </a:extLst>
          </p:cNvPr>
          <p:cNvSpPr>
            <a:spLocks noGrp="1"/>
          </p:cNvSpPr>
          <p:nvPr>
            <p:ph idx="1"/>
          </p:nvPr>
        </p:nvSpPr>
        <p:spPr/>
        <p:txBody>
          <a:bodyPr vert="horz" lIns="91440" tIns="45720" rIns="91440" bIns="45720" rtlCol="0" anchor="t">
            <a:normAutofit/>
          </a:bodyPr>
          <a:lstStyle/>
          <a:p>
            <a:r>
              <a:rPr lang="es-ES_tradnl" dirty="0"/>
              <a:t>Proyecto fuerte, </a:t>
            </a:r>
            <a:r>
              <a:rPr lang="es-ES_tradnl" b="1" dirty="0"/>
              <a:t>bien establecido</a:t>
            </a:r>
            <a:r>
              <a:rPr lang="es-ES_tradnl" dirty="0"/>
              <a:t> apoyado por una gran comunidad</a:t>
            </a:r>
          </a:p>
          <a:p>
            <a:r>
              <a:rPr lang="es-ES_tradnl" dirty="0"/>
              <a:t>Requiere </a:t>
            </a:r>
            <a:r>
              <a:rPr lang="es-ES_tradnl" b="1" dirty="0"/>
              <a:t>poco código</a:t>
            </a:r>
            <a:r>
              <a:rPr lang="es-ES_tradnl" dirty="0"/>
              <a:t> para ser aplicado a tu proyecto de ML</a:t>
            </a:r>
          </a:p>
          <a:p>
            <a:pPr lvl="1"/>
            <a:r>
              <a:rPr lang="es-ES_tradnl" dirty="0"/>
              <a:t>Independientemente del </a:t>
            </a:r>
            <a:r>
              <a:rPr lang="es-ES_tradnl" dirty="0" err="1"/>
              <a:t>framework</a:t>
            </a:r>
            <a:r>
              <a:rPr lang="es-ES_tradnl" dirty="0"/>
              <a:t> de ML que se use</a:t>
            </a:r>
          </a:p>
          <a:p>
            <a:r>
              <a:rPr lang="es-ES_tradnl" dirty="0"/>
              <a:t>Añade soporte para entornos distribuidos a </a:t>
            </a:r>
            <a:r>
              <a:rPr lang="es-ES_tradnl" b="1" dirty="0"/>
              <a:t>gran escala</a:t>
            </a:r>
            <a:r>
              <a:rPr lang="es-ES_tradnl" dirty="0"/>
              <a:t> de forma transparente al usuario</a:t>
            </a:r>
          </a:p>
          <a:p>
            <a:r>
              <a:rPr lang="es-ES_tradnl" dirty="0"/>
              <a:t>Permite hacer uso de </a:t>
            </a:r>
            <a:r>
              <a:rPr lang="es-ES_tradnl" b="1" dirty="0"/>
              <a:t>otras herramientas</a:t>
            </a:r>
            <a:r>
              <a:rPr lang="es-ES_tradnl" dirty="0"/>
              <a:t> SOTA, añadiéndoles las capacidades propias de Ray Tune</a:t>
            </a:r>
          </a:p>
        </p:txBody>
      </p:sp>
    </p:spTree>
    <p:extLst>
      <p:ext uri="{BB962C8B-B14F-4D97-AF65-F5344CB8AC3E}">
        <p14:creationId xmlns:p14="http://schemas.microsoft.com/office/powerpoint/2010/main" val="29186327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CC848B-5DCC-67F5-F1E2-B27ECBF17850}"/>
              </a:ext>
            </a:extLst>
          </p:cNvPr>
          <p:cNvSpPr>
            <a:spLocks noGrp="1"/>
          </p:cNvSpPr>
          <p:nvPr>
            <p:ph type="title"/>
          </p:nvPr>
        </p:nvSpPr>
        <p:spPr/>
        <p:txBody>
          <a:bodyPr/>
          <a:lstStyle/>
          <a:p>
            <a:r>
              <a:rPr lang="es-ES"/>
              <a:t>Ray </a:t>
            </a:r>
            <a:r>
              <a:rPr lang="es-ES" err="1"/>
              <a:t>Tuners</a:t>
            </a:r>
            <a:endParaRPr lang="es-ES"/>
          </a:p>
        </p:txBody>
      </p:sp>
      <p:sp>
        <p:nvSpPr>
          <p:cNvPr id="3" name="Marcador de contenido 2">
            <a:extLst>
              <a:ext uri="{FF2B5EF4-FFF2-40B4-BE49-F238E27FC236}">
                <a16:creationId xmlns:a16="http://schemas.microsoft.com/office/drawing/2014/main" id="{FEBEC705-EA6B-9230-7ECE-65CAB80B576C}"/>
              </a:ext>
            </a:extLst>
          </p:cNvPr>
          <p:cNvSpPr>
            <a:spLocks noGrp="1"/>
          </p:cNvSpPr>
          <p:nvPr>
            <p:ph idx="1"/>
          </p:nvPr>
        </p:nvSpPr>
        <p:spPr>
          <a:xfrm>
            <a:off x="838200" y="1825625"/>
            <a:ext cx="10515600" cy="519223"/>
          </a:xfrm>
        </p:spPr>
        <p:txBody>
          <a:bodyPr vert="horz" lIns="91440" tIns="45720" rIns="91440" bIns="45720" rtlCol="0" anchor="t">
            <a:normAutofit/>
          </a:bodyPr>
          <a:lstStyle/>
          <a:p>
            <a:r>
              <a:rPr lang="es-ES" dirty="0"/>
              <a:t>Usados para realizar ajuste de </a:t>
            </a:r>
            <a:r>
              <a:rPr lang="es-ES" dirty="0" err="1"/>
              <a:t>hiperparámetros</a:t>
            </a:r>
            <a:r>
              <a:rPr lang="es-ES" dirty="0"/>
              <a:t> (HPO) escalable</a:t>
            </a:r>
          </a:p>
          <a:p>
            <a:endParaRPr lang="es-ES"/>
          </a:p>
        </p:txBody>
      </p:sp>
      <p:pic>
        <p:nvPicPr>
          <p:cNvPr id="4" name="Imagen 3">
            <a:extLst>
              <a:ext uri="{FF2B5EF4-FFF2-40B4-BE49-F238E27FC236}">
                <a16:creationId xmlns:a16="http://schemas.microsoft.com/office/drawing/2014/main" id="{E0D9762C-705C-B46B-28BA-7F9EA90ADF20}"/>
              </a:ext>
            </a:extLst>
          </p:cNvPr>
          <p:cNvPicPr>
            <a:picLocks noChangeAspect="1"/>
          </p:cNvPicPr>
          <p:nvPr/>
        </p:nvPicPr>
        <p:blipFill>
          <a:blip r:embed="rId2"/>
          <a:stretch>
            <a:fillRect/>
          </a:stretch>
        </p:blipFill>
        <p:spPr>
          <a:xfrm>
            <a:off x="1905000" y="2464945"/>
            <a:ext cx="7772400" cy="973070"/>
          </a:xfrm>
          <a:prstGeom prst="rect">
            <a:avLst/>
          </a:prstGeom>
        </p:spPr>
      </p:pic>
      <p:pic>
        <p:nvPicPr>
          <p:cNvPr id="6" name="Imagen 5">
            <a:extLst>
              <a:ext uri="{FF2B5EF4-FFF2-40B4-BE49-F238E27FC236}">
                <a16:creationId xmlns:a16="http://schemas.microsoft.com/office/drawing/2014/main" id="{39C0DC9F-043E-6209-8FB1-AC6AF4BB7904}"/>
              </a:ext>
            </a:extLst>
          </p:cNvPr>
          <p:cNvPicPr>
            <a:picLocks noChangeAspect="1"/>
          </p:cNvPicPr>
          <p:nvPr/>
        </p:nvPicPr>
        <p:blipFill>
          <a:blip r:embed="rId3"/>
          <a:stretch>
            <a:fillRect/>
          </a:stretch>
        </p:blipFill>
        <p:spPr>
          <a:xfrm>
            <a:off x="2834640" y="3636762"/>
            <a:ext cx="6212840" cy="2789438"/>
          </a:xfrm>
          <a:prstGeom prst="rect">
            <a:avLst/>
          </a:prstGeom>
        </p:spPr>
      </p:pic>
    </p:spTree>
    <p:extLst>
      <p:ext uri="{BB962C8B-B14F-4D97-AF65-F5344CB8AC3E}">
        <p14:creationId xmlns:p14="http://schemas.microsoft.com/office/powerpoint/2010/main" val="2542154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973F50-87B6-5955-3799-3F3A686BDAFD}"/>
              </a:ext>
            </a:extLst>
          </p:cNvPr>
          <p:cNvSpPr>
            <a:spLocks noGrp="1"/>
          </p:cNvSpPr>
          <p:nvPr>
            <p:ph type="title"/>
          </p:nvPr>
        </p:nvSpPr>
        <p:spPr>
          <a:xfrm>
            <a:off x="643467" y="321734"/>
            <a:ext cx="10905066" cy="1135737"/>
          </a:xfrm>
        </p:spPr>
        <p:txBody>
          <a:bodyPr>
            <a:normAutofit/>
          </a:bodyPr>
          <a:lstStyle/>
          <a:p>
            <a:r>
              <a:rPr lang="es-ES" sz="3600" dirty="0"/>
              <a:t>Ray Tune</a:t>
            </a:r>
          </a:p>
        </p:txBody>
      </p:sp>
      <p:sp>
        <p:nvSpPr>
          <p:cNvPr id="3" name="Marcador de contenido 2">
            <a:extLst>
              <a:ext uri="{FF2B5EF4-FFF2-40B4-BE49-F238E27FC236}">
                <a16:creationId xmlns:a16="http://schemas.microsoft.com/office/drawing/2014/main" id="{AB0E7254-0FB0-BEEF-79AD-D25A17421507}"/>
              </a:ext>
            </a:extLst>
          </p:cNvPr>
          <p:cNvSpPr>
            <a:spLocks noGrp="1"/>
          </p:cNvSpPr>
          <p:nvPr>
            <p:ph idx="1"/>
          </p:nvPr>
        </p:nvSpPr>
        <p:spPr>
          <a:xfrm>
            <a:off x="643469" y="1782981"/>
            <a:ext cx="4008384" cy="4393982"/>
          </a:xfrm>
        </p:spPr>
        <p:txBody>
          <a:bodyPr vert="horz" lIns="91440" tIns="45720" rIns="91440" bIns="45720" rtlCol="0" anchor="t">
            <a:normAutofit/>
          </a:bodyPr>
          <a:lstStyle/>
          <a:p>
            <a:r>
              <a:rPr lang="es-ES" sz="1900" dirty="0"/>
              <a:t>Librería construida alrededor de varias abstracciones:</a:t>
            </a:r>
          </a:p>
          <a:p>
            <a:pPr lvl="1"/>
            <a:r>
              <a:rPr lang="es-ES" sz="1900" dirty="0"/>
              <a:t>Definición de los </a:t>
            </a:r>
            <a:r>
              <a:rPr lang="es-ES" sz="1900" dirty="0" err="1"/>
              <a:t>hiperparámetros</a:t>
            </a:r>
            <a:r>
              <a:rPr lang="es-ES" sz="1900" dirty="0"/>
              <a:t> que queremos ajustar</a:t>
            </a:r>
          </a:p>
          <a:p>
            <a:pPr lvl="2"/>
            <a:r>
              <a:rPr lang="es-ES" sz="1900" b="1" dirty="0"/>
              <a:t>Espacio de búsqueda</a:t>
            </a:r>
          </a:p>
          <a:p>
            <a:pPr lvl="1"/>
            <a:r>
              <a:rPr lang="es-ES" sz="1900" b="1" dirty="0" err="1"/>
              <a:t>Trainable</a:t>
            </a:r>
            <a:r>
              <a:rPr lang="es-ES" sz="1900" dirty="0"/>
              <a:t>: Objetivo que hay que ajustar</a:t>
            </a:r>
          </a:p>
          <a:p>
            <a:pPr lvl="1"/>
            <a:r>
              <a:rPr lang="es-ES" sz="1900" b="1" dirty="0"/>
              <a:t>Algoritmo de búsqueda</a:t>
            </a:r>
          </a:p>
          <a:p>
            <a:pPr lvl="1"/>
            <a:r>
              <a:rPr lang="es-ES" sz="1900" b="1" dirty="0" err="1"/>
              <a:t>Scheduler</a:t>
            </a:r>
            <a:r>
              <a:rPr lang="es-ES" sz="1900" dirty="0"/>
              <a:t>: Permite detener algunas búsquedas de forma prematura</a:t>
            </a:r>
          </a:p>
          <a:p>
            <a:pPr lvl="1"/>
            <a:r>
              <a:rPr lang="es-ES" sz="1900" dirty="0"/>
              <a:t>La definición de todo lo anterior es recibida por un </a:t>
            </a:r>
            <a:r>
              <a:rPr lang="es-ES" sz="1900" b="1" err="1"/>
              <a:t>Tuner</a:t>
            </a:r>
            <a:endParaRPr lang="es-ES" sz="1900" b="1"/>
          </a:p>
          <a:p>
            <a:pPr lvl="2"/>
            <a:endParaRPr lang="es-ES" sz="1900"/>
          </a:p>
        </p:txBody>
      </p:sp>
      <p:pic>
        <p:nvPicPr>
          <p:cNvPr id="1026" name="Picture 2">
            <a:extLst>
              <a:ext uri="{FF2B5EF4-FFF2-40B4-BE49-F238E27FC236}">
                <a16:creationId xmlns:a16="http://schemas.microsoft.com/office/drawing/2014/main" id="{6A54550B-E7FF-C6F0-0038-0184BE626F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5320" y="2783633"/>
            <a:ext cx="6253212" cy="2360587"/>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6952A3B-F8D2-74F3-F8D3-3A83D27230F4}"/>
              </a:ext>
            </a:extLst>
          </p:cNvPr>
          <p:cNvSpPr txBox="1"/>
          <p:nvPr/>
        </p:nvSpPr>
        <p:spPr>
          <a:xfrm>
            <a:off x="1135568" y="6310047"/>
            <a:ext cx="3674971"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s-ES" dirty="0"/>
              <a:t>Fuente: </a:t>
            </a:r>
            <a:r>
              <a:rPr lang="es-ES" dirty="0">
                <a:hlinkClick r:id="rId3"/>
              </a:rPr>
              <a:t>Key Concepts — Ray 2.2.0</a:t>
            </a:r>
            <a:endParaRPr lang="es-ES" dirty="0"/>
          </a:p>
        </p:txBody>
      </p:sp>
    </p:spTree>
    <p:extLst>
      <p:ext uri="{BB962C8B-B14F-4D97-AF65-F5344CB8AC3E}">
        <p14:creationId xmlns:p14="http://schemas.microsoft.com/office/powerpoint/2010/main" val="33082020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95B7D-B39A-DAE2-693C-C0E669FF940F}"/>
              </a:ext>
            </a:extLst>
          </p:cNvPr>
          <p:cNvSpPr>
            <a:spLocks noGrp="1"/>
          </p:cNvSpPr>
          <p:nvPr>
            <p:ph type="title"/>
          </p:nvPr>
        </p:nvSpPr>
        <p:spPr/>
        <p:txBody>
          <a:bodyPr/>
          <a:lstStyle/>
          <a:p>
            <a:r>
              <a:rPr lang="es-ES_tradnl" dirty="0"/>
              <a:t>Ray Tune: </a:t>
            </a:r>
            <a:r>
              <a:rPr lang="es-ES_tradnl" dirty="0" err="1"/>
              <a:t>Trainable</a:t>
            </a:r>
            <a:endParaRPr lang="es-ES_tradnl" dirty="0"/>
          </a:p>
        </p:txBody>
      </p:sp>
      <p:sp>
        <p:nvSpPr>
          <p:cNvPr id="3" name="Marcador de contenido 2">
            <a:extLst>
              <a:ext uri="{FF2B5EF4-FFF2-40B4-BE49-F238E27FC236}">
                <a16:creationId xmlns:a16="http://schemas.microsoft.com/office/drawing/2014/main" id="{23A77B40-7791-81EC-C242-055D75EECA5C}"/>
              </a:ext>
            </a:extLst>
          </p:cNvPr>
          <p:cNvSpPr>
            <a:spLocks noGrp="1"/>
          </p:cNvSpPr>
          <p:nvPr>
            <p:ph idx="1"/>
          </p:nvPr>
        </p:nvSpPr>
        <p:spPr/>
        <p:txBody>
          <a:bodyPr/>
          <a:lstStyle/>
          <a:p>
            <a:r>
              <a:rPr lang="es-ES_tradnl" dirty="0"/>
              <a:t>Un </a:t>
            </a:r>
            <a:r>
              <a:rPr lang="es-ES_tradnl" dirty="0" err="1"/>
              <a:t>trainable</a:t>
            </a:r>
            <a:r>
              <a:rPr lang="es-ES_tradnl" dirty="0"/>
              <a:t> puede ser creado de dos formas:</a:t>
            </a:r>
          </a:p>
          <a:p>
            <a:pPr lvl="1"/>
            <a:r>
              <a:rPr lang="es-ES_tradnl" dirty="0"/>
              <a:t>Usando la </a:t>
            </a:r>
            <a:r>
              <a:rPr lang="es-ES_tradnl" dirty="0" err="1"/>
              <a:t>function</a:t>
            </a:r>
            <a:r>
              <a:rPr lang="es-ES_tradnl" dirty="0"/>
              <a:t> API </a:t>
            </a:r>
          </a:p>
        </p:txBody>
      </p:sp>
      <p:pic>
        <p:nvPicPr>
          <p:cNvPr id="4" name="Imagen 3">
            <a:extLst>
              <a:ext uri="{FF2B5EF4-FFF2-40B4-BE49-F238E27FC236}">
                <a16:creationId xmlns:a16="http://schemas.microsoft.com/office/drawing/2014/main" id="{9E58A0D7-17EF-E685-C54F-17A4D698196C}"/>
              </a:ext>
            </a:extLst>
          </p:cNvPr>
          <p:cNvPicPr>
            <a:picLocks noChangeAspect="1"/>
          </p:cNvPicPr>
          <p:nvPr/>
        </p:nvPicPr>
        <p:blipFill>
          <a:blip r:embed="rId2"/>
          <a:stretch>
            <a:fillRect/>
          </a:stretch>
        </p:blipFill>
        <p:spPr>
          <a:xfrm>
            <a:off x="2041849" y="2969749"/>
            <a:ext cx="7772400" cy="2523368"/>
          </a:xfrm>
          <a:prstGeom prst="rect">
            <a:avLst/>
          </a:prstGeom>
        </p:spPr>
      </p:pic>
    </p:spTree>
    <p:extLst>
      <p:ext uri="{BB962C8B-B14F-4D97-AF65-F5344CB8AC3E}">
        <p14:creationId xmlns:p14="http://schemas.microsoft.com/office/powerpoint/2010/main" val="470715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8EB169-8B74-7896-D539-2A9F09C04872}"/>
              </a:ext>
            </a:extLst>
          </p:cNvPr>
          <p:cNvSpPr>
            <a:spLocks noGrp="1"/>
          </p:cNvSpPr>
          <p:nvPr>
            <p:ph type="title"/>
          </p:nvPr>
        </p:nvSpPr>
        <p:spPr>
          <a:xfrm>
            <a:off x="831850" y="1715644"/>
            <a:ext cx="11088576" cy="2846831"/>
          </a:xfrm>
        </p:spPr>
        <p:txBody>
          <a:bodyPr/>
          <a:lstStyle/>
          <a:p>
            <a:r>
              <a:rPr lang="es-ES" dirty="0"/>
              <a:t>Áreas del </a:t>
            </a:r>
            <a:r>
              <a:rPr lang="es-ES" dirty="0" err="1"/>
              <a:t>AutoML</a:t>
            </a:r>
            <a:endParaRPr lang="es-ES"/>
          </a:p>
        </p:txBody>
      </p:sp>
    </p:spTree>
    <p:extLst>
      <p:ext uri="{BB962C8B-B14F-4D97-AF65-F5344CB8AC3E}">
        <p14:creationId xmlns:p14="http://schemas.microsoft.com/office/powerpoint/2010/main" val="26743729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95B7D-B39A-DAE2-693C-C0E669FF940F}"/>
              </a:ext>
            </a:extLst>
          </p:cNvPr>
          <p:cNvSpPr>
            <a:spLocks noGrp="1"/>
          </p:cNvSpPr>
          <p:nvPr>
            <p:ph type="title"/>
          </p:nvPr>
        </p:nvSpPr>
        <p:spPr/>
        <p:txBody>
          <a:bodyPr/>
          <a:lstStyle/>
          <a:p>
            <a:r>
              <a:rPr lang="es-ES_tradnl" dirty="0"/>
              <a:t>Ray Tune: </a:t>
            </a:r>
            <a:r>
              <a:rPr lang="es-ES_tradnl" dirty="0" err="1"/>
              <a:t>Trainable</a:t>
            </a:r>
            <a:endParaRPr lang="es-ES_tradnl" dirty="0"/>
          </a:p>
        </p:txBody>
      </p:sp>
      <p:sp>
        <p:nvSpPr>
          <p:cNvPr id="3" name="Marcador de contenido 2">
            <a:extLst>
              <a:ext uri="{FF2B5EF4-FFF2-40B4-BE49-F238E27FC236}">
                <a16:creationId xmlns:a16="http://schemas.microsoft.com/office/drawing/2014/main" id="{23A77B40-7791-81EC-C242-055D75EECA5C}"/>
              </a:ext>
            </a:extLst>
          </p:cNvPr>
          <p:cNvSpPr>
            <a:spLocks noGrp="1"/>
          </p:cNvSpPr>
          <p:nvPr>
            <p:ph idx="1"/>
          </p:nvPr>
        </p:nvSpPr>
        <p:spPr/>
        <p:txBody>
          <a:bodyPr/>
          <a:lstStyle/>
          <a:p>
            <a:r>
              <a:rPr lang="es-ES_tradnl" dirty="0"/>
              <a:t>Un </a:t>
            </a:r>
            <a:r>
              <a:rPr lang="es-ES_tradnl" dirty="0" err="1"/>
              <a:t>trainable</a:t>
            </a:r>
            <a:r>
              <a:rPr lang="es-ES_tradnl" dirty="0"/>
              <a:t> puede ser creado de dos formas:</a:t>
            </a:r>
          </a:p>
          <a:p>
            <a:pPr lvl="1"/>
            <a:r>
              <a:rPr lang="es-ES_tradnl" dirty="0"/>
              <a:t>Usando la </a:t>
            </a:r>
            <a:r>
              <a:rPr lang="es-ES_tradnl" dirty="0" err="1"/>
              <a:t>class</a:t>
            </a:r>
            <a:r>
              <a:rPr lang="es-ES_tradnl" dirty="0"/>
              <a:t> API </a:t>
            </a:r>
          </a:p>
        </p:txBody>
      </p:sp>
      <p:pic>
        <p:nvPicPr>
          <p:cNvPr id="5" name="Imagen 4">
            <a:extLst>
              <a:ext uri="{FF2B5EF4-FFF2-40B4-BE49-F238E27FC236}">
                <a16:creationId xmlns:a16="http://schemas.microsoft.com/office/drawing/2014/main" id="{72BE772B-2B48-8FF3-8539-FC57E1F83109}"/>
              </a:ext>
            </a:extLst>
          </p:cNvPr>
          <p:cNvPicPr>
            <a:picLocks noChangeAspect="1"/>
          </p:cNvPicPr>
          <p:nvPr/>
        </p:nvPicPr>
        <p:blipFill>
          <a:blip r:embed="rId2"/>
          <a:stretch>
            <a:fillRect/>
          </a:stretch>
        </p:blipFill>
        <p:spPr>
          <a:xfrm>
            <a:off x="3069771" y="2789828"/>
            <a:ext cx="6347279" cy="3499004"/>
          </a:xfrm>
          <a:prstGeom prst="rect">
            <a:avLst/>
          </a:prstGeom>
        </p:spPr>
      </p:pic>
    </p:spTree>
    <p:extLst>
      <p:ext uri="{BB962C8B-B14F-4D97-AF65-F5344CB8AC3E}">
        <p14:creationId xmlns:p14="http://schemas.microsoft.com/office/powerpoint/2010/main" val="26947178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E5CDB-E5B1-00E9-E2AC-BBB6D610A55E}"/>
              </a:ext>
            </a:extLst>
          </p:cNvPr>
          <p:cNvSpPr>
            <a:spLocks noGrp="1"/>
          </p:cNvSpPr>
          <p:nvPr>
            <p:ph type="title"/>
          </p:nvPr>
        </p:nvSpPr>
        <p:spPr/>
        <p:txBody>
          <a:bodyPr/>
          <a:lstStyle/>
          <a:p>
            <a:r>
              <a:rPr lang="es-ES_tradnl" dirty="0"/>
              <a:t>Ray Tune: Espacios de búsqueda</a:t>
            </a:r>
          </a:p>
        </p:txBody>
      </p:sp>
      <p:sp>
        <p:nvSpPr>
          <p:cNvPr id="3" name="Marcador de contenido 2">
            <a:extLst>
              <a:ext uri="{FF2B5EF4-FFF2-40B4-BE49-F238E27FC236}">
                <a16:creationId xmlns:a16="http://schemas.microsoft.com/office/drawing/2014/main" id="{7AB3E5E7-0CE7-4E7F-6A41-8DE392B49989}"/>
              </a:ext>
            </a:extLst>
          </p:cNvPr>
          <p:cNvSpPr>
            <a:spLocks noGrp="1"/>
          </p:cNvSpPr>
          <p:nvPr>
            <p:ph idx="1"/>
          </p:nvPr>
        </p:nvSpPr>
        <p:spPr/>
        <p:txBody>
          <a:bodyPr vert="horz" lIns="91440" tIns="45720" rIns="91440" bIns="45720" rtlCol="0" anchor="t">
            <a:normAutofit/>
          </a:bodyPr>
          <a:lstStyle/>
          <a:p>
            <a:r>
              <a:rPr lang="es-ES_tradnl" dirty="0"/>
              <a:t>Un espacio de búsqueda (</a:t>
            </a:r>
            <a:r>
              <a:rPr lang="es-ES_tradnl" b="1" i="1" dirty="0" err="1"/>
              <a:t>search</a:t>
            </a:r>
            <a:r>
              <a:rPr lang="es-ES_tradnl" b="1" i="1" dirty="0"/>
              <a:t> </a:t>
            </a:r>
            <a:r>
              <a:rPr lang="es-ES_tradnl" b="1" i="1" dirty="0" err="1"/>
              <a:t>space</a:t>
            </a:r>
            <a:r>
              <a:rPr lang="es-ES_tradnl" dirty="0"/>
              <a:t>) define los valores a explorar de los </a:t>
            </a:r>
            <a:r>
              <a:rPr lang="es-ES_tradnl" dirty="0" err="1"/>
              <a:t>hiperparámetros</a:t>
            </a:r>
            <a:endParaRPr lang="es-ES_tradnl" dirty="0"/>
          </a:p>
          <a:p>
            <a:pPr lvl="1"/>
            <a:r>
              <a:rPr lang="es-ES_tradnl" dirty="0"/>
              <a:t>Puede indicar también un método de </a:t>
            </a:r>
            <a:r>
              <a:rPr lang="es-ES_tradnl" b="1" i="1" err="1"/>
              <a:t>sampling</a:t>
            </a:r>
            <a:r>
              <a:rPr lang="es-ES_tradnl" b="1" dirty="0"/>
              <a:t> </a:t>
            </a:r>
            <a:r>
              <a:rPr lang="es-ES_tradnl" dirty="0"/>
              <a:t>que permita muestrear los valores de cada </a:t>
            </a:r>
            <a:r>
              <a:rPr lang="es-ES_tradnl" err="1"/>
              <a:t>hiperparámetro</a:t>
            </a:r>
            <a:r>
              <a:rPr lang="es-ES_tradnl" dirty="0"/>
              <a:t> (distribución normal/uniforme/…)</a:t>
            </a:r>
          </a:p>
        </p:txBody>
      </p:sp>
    </p:spTree>
    <p:extLst>
      <p:ext uri="{BB962C8B-B14F-4D97-AF65-F5344CB8AC3E}">
        <p14:creationId xmlns:p14="http://schemas.microsoft.com/office/powerpoint/2010/main" val="33065042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E5CDB-E5B1-00E9-E2AC-BBB6D610A55E}"/>
              </a:ext>
            </a:extLst>
          </p:cNvPr>
          <p:cNvSpPr>
            <a:spLocks noGrp="1"/>
          </p:cNvSpPr>
          <p:nvPr>
            <p:ph type="title"/>
          </p:nvPr>
        </p:nvSpPr>
        <p:spPr/>
        <p:txBody>
          <a:bodyPr/>
          <a:lstStyle/>
          <a:p>
            <a:r>
              <a:rPr lang="es-ES_tradnl" dirty="0"/>
              <a:t>Ray Tune: Espacios de búsqueda</a:t>
            </a:r>
          </a:p>
        </p:txBody>
      </p:sp>
      <p:pic>
        <p:nvPicPr>
          <p:cNvPr id="4" name="Marcador de contenido 3">
            <a:extLst>
              <a:ext uri="{FF2B5EF4-FFF2-40B4-BE49-F238E27FC236}">
                <a16:creationId xmlns:a16="http://schemas.microsoft.com/office/drawing/2014/main" id="{3C2FC073-F06D-9EAF-86AC-E0D409B49550}"/>
              </a:ext>
            </a:extLst>
          </p:cNvPr>
          <p:cNvPicPr>
            <a:picLocks noGrp="1" noChangeAspect="1"/>
          </p:cNvPicPr>
          <p:nvPr>
            <p:ph idx="1"/>
          </p:nvPr>
        </p:nvPicPr>
        <p:blipFill>
          <a:blip r:embed="rId2"/>
          <a:stretch>
            <a:fillRect/>
          </a:stretch>
        </p:blipFill>
        <p:spPr>
          <a:xfrm>
            <a:off x="1504950" y="2001044"/>
            <a:ext cx="9182100" cy="4000500"/>
          </a:xfrm>
          <a:prstGeom prst="rect">
            <a:avLst/>
          </a:prstGeom>
        </p:spPr>
      </p:pic>
    </p:spTree>
    <p:extLst>
      <p:ext uri="{BB962C8B-B14F-4D97-AF65-F5344CB8AC3E}">
        <p14:creationId xmlns:p14="http://schemas.microsoft.com/office/powerpoint/2010/main" val="30621880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AF69C1-5214-405A-146A-44DAC8A43E99}"/>
              </a:ext>
            </a:extLst>
          </p:cNvPr>
          <p:cNvSpPr>
            <a:spLocks noGrp="1"/>
          </p:cNvSpPr>
          <p:nvPr>
            <p:ph type="title"/>
          </p:nvPr>
        </p:nvSpPr>
        <p:spPr/>
        <p:txBody>
          <a:bodyPr/>
          <a:lstStyle/>
          <a:p>
            <a:r>
              <a:rPr lang="es-ES_tradnl" dirty="0"/>
              <a:t>Ray Tune: </a:t>
            </a:r>
            <a:r>
              <a:rPr lang="es-ES_tradnl" dirty="0" err="1"/>
              <a:t>Trials</a:t>
            </a:r>
            <a:endParaRPr lang="es-ES_tradnl" dirty="0"/>
          </a:p>
        </p:txBody>
      </p:sp>
      <p:sp>
        <p:nvSpPr>
          <p:cNvPr id="3" name="Marcador de contenido 2">
            <a:extLst>
              <a:ext uri="{FF2B5EF4-FFF2-40B4-BE49-F238E27FC236}">
                <a16:creationId xmlns:a16="http://schemas.microsoft.com/office/drawing/2014/main" id="{4FF575A8-F152-9130-F4A7-9AF8762A2EB5}"/>
              </a:ext>
            </a:extLst>
          </p:cNvPr>
          <p:cNvSpPr>
            <a:spLocks noGrp="1"/>
          </p:cNvSpPr>
          <p:nvPr>
            <p:ph idx="1"/>
          </p:nvPr>
        </p:nvSpPr>
        <p:spPr/>
        <p:txBody>
          <a:bodyPr vert="horz" lIns="91440" tIns="45720" rIns="91440" bIns="45720" rtlCol="0" anchor="t">
            <a:normAutofit fontScale="77500" lnSpcReduction="20000"/>
          </a:bodyPr>
          <a:lstStyle/>
          <a:p>
            <a:r>
              <a:rPr lang="es-ES_tradnl" dirty="0"/>
              <a:t>Los experimentos (</a:t>
            </a:r>
            <a:r>
              <a:rPr lang="es-ES_tradnl" b="1" i="1" dirty="0" err="1"/>
              <a:t>trials</a:t>
            </a:r>
            <a:r>
              <a:rPr lang="es-ES_tradnl" dirty="0"/>
              <a:t>) se generan a través de la ejecución </a:t>
            </a:r>
            <a:r>
              <a:rPr lang="es-ES_tradnl" b="1" dirty="0" err="1"/>
              <a:t>Tuner.fit</a:t>
            </a:r>
            <a:r>
              <a:rPr lang="es-ES_tradnl" b="1" dirty="0"/>
              <a:t> </a:t>
            </a:r>
            <a:r>
              <a:rPr lang="es-ES_tradnl" dirty="0"/>
              <a:t>que recibe dos parámetros</a:t>
            </a:r>
          </a:p>
          <a:p>
            <a:pPr lvl="1"/>
            <a:r>
              <a:rPr lang="es-ES_tradnl" dirty="0"/>
              <a:t>Un </a:t>
            </a:r>
            <a:r>
              <a:rPr lang="es-ES_tradnl" i="1" u="sng" err="1"/>
              <a:t>trainable</a:t>
            </a:r>
            <a:endParaRPr lang="es-ES_tradnl" u="sng"/>
          </a:p>
          <a:p>
            <a:pPr lvl="1"/>
            <a:r>
              <a:rPr lang="es-ES_tradnl" dirty="0"/>
              <a:t>Un diccionario indicando </a:t>
            </a:r>
            <a:r>
              <a:rPr lang="es-ES_tradnl" u="sng" dirty="0"/>
              <a:t>la configuración</a:t>
            </a:r>
            <a:r>
              <a:rPr lang="es-ES_tradnl" dirty="0"/>
              <a:t> del espacio de búsqueda</a:t>
            </a:r>
          </a:p>
          <a:p>
            <a:r>
              <a:rPr lang="es-ES_tradnl" dirty="0"/>
              <a:t>La función </a:t>
            </a:r>
            <a:r>
              <a:rPr lang="es-ES_tradnl" i="1" dirty="0" err="1"/>
              <a:t>fit</a:t>
            </a:r>
            <a:r>
              <a:rPr lang="es-ES_tradnl" dirty="0"/>
              <a:t> generará un conjunto de objetos de tipo </a:t>
            </a:r>
            <a:r>
              <a:rPr lang="es-ES_tradnl" i="1" dirty="0"/>
              <a:t>Trial</a:t>
            </a:r>
            <a:r>
              <a:rPr lang="es-ES_tradnl" dirty="0"/>
              <a:t> que contienen información sobre cada ejecución hecha con una combinación de valores de </a:t>
            </a:r>
            <a:r>
              <a:rPr lang="es-ES_tradnl" dirty="0" err="1"/>
              <a:t>hiperparámetros</a:t>
            </a:r>
            <a:r>
              <a:rPr lang="es-ES_tradnl" dirty="0"/>
              <a:t> distinta</a:t>
            </a:r>
          </a:p>
          <a:p>
            <a:pPr lvl="1"/>
            <a:r>
              <a:rPr lang="es-ES_tradnl" dirty="0"/>
              <a:t>Cada ejecución, que está asociada a un conjunto de valores de </a:t>
            </a:r>
            <a:r>
              <a:rPr lang="es-ES_tradnl" dirty="0" err="1"/>
              <a:t>hiperparámetros</a:t>
            </a:r>
            <a:r>
              <a:rPr lang="es-ES_tradnl" dirty="0"/>
              <a:t> distinto, se conoce con el nombre de </a:t>
            </a:r>
            <a:r>
              <a:rPr lang="es-ES_tradnl" b="1" i="1" dirty="0" err="1"/>
              <a:t>sample</a:t>
            </a:r>
            <a:endParaRPr lang="es-ES_tradnl" b="1" dirty="0"/>
          </a:p>
          <a:p>
            <a:r>
              <a:rPr lang="es-ES_tradnl" dirty="0"/>
              <a:t>Ray Tune determina automáticamente cuál es la forma más eficiente de ejecutar todos los </a:t>
            </a:r>
            <a:r>
              <a:rPr lang="es-ES_tradnl" dirty="0" err="1"/>
              <a:t>trials</a:t>
            </a:r>
            <a:r>
              <a:rPr lang="es-ES_tradnl" dirty="0"/>
              <a:t> previsto en función de los recursos disponibles en el Ray </a:t>
            </a:r>
            <a:r>
              <a:rPr lang="es-ES_tradnl" dirty="0" err="1"/>
              <a:t>Cluster</a:t>
            </a:r>
            <a:endParaRPr lang="es-ES_tradnl" dirty="0"/>
          </a:p>
          <a:p>
            <a:r>
              <a:rPr lang="es-ES_tradnl" dirty="0"/>
              <a:t>Se puede especificar:</a:t>
            </a:r>
          </a:p>
          <a:p>
            <a:pPr lvl="1"/>
            <a:r>
              <a:rPr lang="es-ES_tradnl" dirty="0"/>
              <a:t>El número de </a:t>
            </a:r>
            <a:r>
              <a:rPr lang="es-ES_tradnl" dirty="0" err="1"/>
              <a:t>trials</a:t>
            </a:r>
            <a:r>
              <a:rPr lang="es-ES_tradnl" dirty="0"/>
              <a:t> distintos a ejecutar (</a:t>
            </a:r>
            <a:r>
              <a:rPr lang="es-ES_tradnl" i="1" dirty="0" err="1"/>
              <a:t>num_samples</a:t>
            </a:r>
            <a:r>
              <a:rPr lang="es-ES_tradnl" dirty="0"/>
              <a:t>)</a:t>
            </a:r>
          </a:p>
          <a:p>
            <a:pPr lvl="1"/>
            <a:r>
              <a:rPr lang="es-ES_tradnl" dirty="0"/>
              <a:t>Cuánto tiempo hay disponible para ejecutar el mayor número de </a:t>
            </a:r>
            <a:r>
              <a:rPr lang="es-ES_tradnl" i="1" dirty="0" err="1"/>
              <a:t>trials</a:t>
            </a:r>
            <a:r>
              <a:rPr lang="es-ES_tradnl" dirty="0"/>
              <a:t> posible (</a:t>
            </a:r>
            <a:r>
              <a:rPr lang="es-ES_tradnl" i="1" dirty="0" err="1"/>
              <a:t>time_budget_s</a:t>
            </a:r>
            <a:r>
              <a:rPr lang="es-ES_tradnl" dirty="0"/>
              <a:t>)</a:t>
            </a:r>
          </a:p>
        </p:txBody>
      </p:sp>
    </p:spTree>
    <p:extLst>
      <p:ext uri="{BB962C8B-B14F-4D97-AF65-F5344CB8AC3E}">
        <p14:creationId xmlns:p14="http://schemas.microsoft.com/office/powerpoint/2010/main" val="30383446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3A65CD-53B7-D7C6-A1DF-307336E0E1E4}"/>
              </a:ext>
            </a:extLst>
          </p:cNvPr>
          <p:cNvSpPr>
            <a:spLocks noGrp="1"/>
          </p:cNvSpPr>
          <p:nvPr>
            <p:ph type="title"/>
          </p:nvPr>
        </p:nvSpPr>
        <p:spPr/>
        <p:txBody>
          <a:bodyPr/>
          <a:lstStyle/>
          <a:p>
            <a:r>
              <a:rPr lang="es-ES_tradnl" i="1" dirty="0"/>
              <a:t>Tune </a:t>
            </a:r>
            <a:r>
              <a:rPr lang="es-ES_tradnl" i="1" dirty="0" err="1"/>
              <a:t>Search</a:t>
            </a:r>
            <a:r>
              <a:rPr lang="es-ES_tradnl" i="1" dirty="0"/>
              <a:t> </a:t>
            </a:r>
            <a:r>
              <a:rPr lang="es-ES_tradnl" i="1" dirty="0" err="1"/>
              <a:t>Algorithms</a:t>
            </a:r>
            <a:endParaRPr lang="es-ES_tradnl" i="1" dirty="0"/>
          </a:p>
        </p:txBody>
      </p:sp>
      <p:sp>
        <p:nvSpPr>
          <p:cNvPr id="3" name="Marcador de contenido 2">
            <a:extLst>
              <a:ext uri="{FF2B5EF4-FFF2-40B4-BE49-F238E27FC236}">
                <a16:creationId xmlns:a16="http://schemas.microsoft.com/office/drawing/2014/main" id="{154B6ED5-0CB8-89F3-9B01-3F921FFF77E0}"/>
              </a:ext>
            </a:extLst>
          </p:cNvPr>
          <p:cNvSpPr>
            <a:spLocks noGrp="1"/>
          </p:cNvSpPr>
          <p:nvPr>
            <p:ph idx="1"/>
          </p:nvPr>
        </p:nvSpPr>
        <p:spPr/>
        <p:txBody>
          <a:bodyPr>
            <a:normAutofit fontScale="92500" lnSpcReduction="20000"/>
          </a:bodyPr>
          <a:lstStyle/>
          <a:p>
            <a:r>
              <a:rPr lang="es-ES_tradnl" dirty="0"/>
              <a:t>El algoritmo de búsqueda (</a:t>
            </a:r>
            <a:r>
              <a:rPr lang="es-ES_tradnl" i="1" dirty="0" err="1"/>
              <a:t>search</a:t>
            </a:r>
            <a:r>
              <a:rPr lang="es-ES_tradnl" i="1" dirty="0"/>
              <a:t> </a:t>
            </a:r>
            <a:r>
              <a:rPr lang="es-ES_tradnl" i="1" dirty="0" err="1"/>
              <a:t>algorithm</a:t>
            </a:r>
            <a:r>
              <a:rPr lang="es-ES_tradnl" dirty="0"/>
              <a:t>) define la estrategia usada para explorar el espacio de búsqueda y generar el mejor conjunto de </a:t>
            </a:r>
            <a:r>
              <a:rPr lang="es-ES_tradnl" dirty="0" err="1"/>
              <a:t>samples</a:t>
            </a:r>
            <a:r>
              <a:rPr lang="es-ES_tradnl" dirty="0"/>
              <a:t> posible, así como las configuraciones de </a:t>
            </a:r>
            <a:r>
              <a:rPr lang="es-ES_tradnl" dirty="0" err="1"/>
              <a:t>hiperparámetros</a:t>
            </a:r>
            <a:r>
              <a:rPr lang="es-ES_tradnl" dirty="0"/>
              <a:t> asociada a cada uno</a:t>
            </a:r>
          </a:p>
          <a:p>
            <a:r>
              <a:rPr lang="es-ES_tradnl" dirty="0"/>
              <a:t>El algoritmo por defecto es generar </a:t>
            </a:r>
            <a:r>
              <a:rPr lang="es-ES_tradnl" i="1" dirty="0" err="1"/>
              <a:t>samples</a:t>
            </a:r>
            <a:r>
              <a:rPr lang="es-ES_tradnl" dirty="0"/>
              <a:t> con combinaciones aleatorias de </a:t>
            </a:r>
            <a:r>
              <a:rPr lang="es-ES_tradnl" dirty="0" err="1"/>
              <a:t>hiperparámetros</a:t>
            </a:r>
            <a:endParaRPr lang="es-ES_tradnl" dirty="0"/>
          </a:p>
          <a:p>
            <a:r>
              <a:rPr lang="es-ES_tradnl" dirty="0"/>
              <a:t>Tune dispone de un amplio abanico de algoritmos de búsqueda que se integran con librerías populares tales como </a:t>
            </a:r>
            <a:r>
              <a:rPr lang="es-ES_tradnl" dirty="0" err="1"/>
              <a:t>Nevergrad</a:t>
            </a:r>
            <a:r>
              <a:rPr lang="es-ES_tradnl" dirty="0"/>
              <a:t>, </a:t>
            </a:r>
            <a:r>
              <a:rPr lang="es-ES_tradnl" dirty="0" err="1"/>
              <a:t>Hyperopt</a:t>
            </a:r>
            <a:r>
              <a:rPr lang="es-ES_tradnl" dirty="0"/>
              <a:t> u </a:t>
            </a:r>
            <a:r>
              <a:rPr lang="es-ES_tradnl" dirty="0" err="1"/>
              <a:t>Optuna</a:t>
            </a:r>
            <a:endParaRPr lang="es-ES_tradnl" dirty="0"/>
          </a:p>
          <a:p>
            <a:pPr lvl="1"/>
            <a:r>
              <a:rPr lang="es-ES_tradnl" dirty="0"/>
              <a:t>Tune hace de pasarela entre la especificación del espacio de búsqueda hecha en Tune y la especificación requerida por cada una de estas librerías</a:t>
            </a:r>
          </a:p>
          <a:p>
            <a:pPr marL="457200" lvl="1" indent="0">
              <a:buNone/>
            </a:pPr>
            <a:endParaRPr lang="es-ES_tradnl" dirty="0">
              <a:hlinkClick r:id="rId2"/>
            </a:endParaRPr>
          </a:p>
          <a:p>
            <a:pPr marL="457200" lvl="1" indent="0">
              <a:buNone/>
            </a:pPr>
            <a:r>
              <a:rPr lang="es-ES_tradnl" dirty="0">
                <a:hlinkClick r:id="rId2"/>
              </a:rPr>
              <a:t>https://docs.ray.io/en/latest/tune/api/suggestion.html#tune-search-alg</a:t>
            </a:r>
            <a:endParaRPr lang="es-ES_tradnl" dirty="0"/>
          </a:p>
          <a:p>
            <a:pPr marL="457200" lvl="1" indent="0">
              <a:buNone/>
            </a:pPr>
            <a:endParaRPr lang="es-ES_tradnl" dirty="0"/>
          </a:p>
        </p:txBody>
      </p:sp>
    </p:spTree>
    <p:extLst>
      <p:ext uri="{BB962C8B-B14F-4D97-AF65-F5344CB8AC3E}">
        <p14:creationId xmlns:p14="http://schemas.microsoft.com/office/powerpoint/2010/main" val="25412607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6952A3B-F8D2-74F3-F8D3-3A83D27230F4}"/>
              </a:ext>
            </a:extLst>
          </p:cNvPr>
          <p:cNvSpPr txBox="1"/>
          <p:nvPr/>
        </p:nvSpPr>
        <p:spPr>
          <a:xfrm>
            <a:off x="1264778" y="5982056"/>
            <a:ext cx="371472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s-ES"/>
              <a:t>Fuente: </a:t>
            </a:r>
            <a:r>
              <a:rPr lang="es-ES">
                <a:hlinkClick r:id="rId2"/>
              </a:rPr>
              <a:t>Key </a:t>
            </a:r>
            <a:r>
              <a:rPr lang="es-ES" err="1">
                <a:hlinkClick r:id="rId2"/>
              </a:rPr>
              <a:t>Concepts</a:t>
            </a:r>
            <a:r>
              <a:rPr lang="es-ES">
                <a:hlinkClick r:id="rId2"/>
              </a:rPr>
              <a:t> — Ray 2.2.0</a:t>
            </a:r>
            <a:endParaRPr lang="es-ES"/>
          </a:p>
        </p:txBody>
      </p:sp>
      <p:pic>
        <p:nvPicPr>
          <p:cNvPr id="8" name="Imagen 7">
            <a:extLst>
              <a:ext uri="{FF2B5EF4-FFF2-40B4-BE49-F238E27FC236}">
                <a16:creationId xmlns:a16="http://schemas.microsoft.com/office/drawing/2014/main" id="{CE7560BF-9428-D06A-7FC8-97C2AB085E20}"/>
              </a:ext>
            </a:extLst>
          </p:cNvPr>
          <p:cNvPicPr>
            <a:picLocks noChangeAspect="1"/>
          </p:cNvPicPr>
          <p:nvPr/>
        </p:nvPicPr>
        <p:blipFill>
          <a:blip r:embed="rId3"/>
          <a:stretch>
            <a:fillRect/>
          </a:stretch>
        </p:blipFill>
        <p:spPr>
          <a:xfrm>
            <a:off x="6503721" y="321734"/>
            <a:ext cx="5541952" cy="6536266"/>
          </a:xfrm>
          <a:prstGeom prst="rect">
            <a:avLst/>
          </a:prstGeom>
        </p:spPr>
      </p:pic>
      <p:sp>
        <p:nvSpPr>
          <p:cNvPr id="2" name="Título 1">
            <a:extLst>
              <a:ext uri="{FF2B5EF4-FFF2-40B4-BE49-F238E27FC236}">
                <a16:creationId xmlns:a16="http://schemas.microsoft.com/office/drawing/2014/main" id="{EA973F50-87B6-5955-3799-3F3A686BDAFD}"/>
              </a:ext>
            </a:extLst>
          </p:cNvPr>
          <p:cNvSpPr>
            <a:spLocks noGrp="1"/>
          </p:cNvSpPr>
          <p:nvPr>
            <p:ph type="title"/>
          </p:nvPr>
        </p:nvSpPr>
        <p:spPr>
          <a:xfrm>
            <a:off x="643467" y="321734"/>
            <a:ext cx="6355539" cy="1135737"/>
          </a:xfrm>
        </p:spPr>
        <p:txBody>
          <a:bodyPr>
            <a:normAutofit/>
          </a:bodyPr>
          <a:lstStyle/>
          <a:p>
            <a:r>
              <a:rPr lang="es-ES" sz="3600" dirty="0"/>
              <a:t>Ray Tune</a:t>
            </a:r>
          </a:p>
        </p:txBody>
      </p:sp>
      <p:sp>
        <p:nvSpPr>
          <p:cNvPr id="6" name="Marcador de contenido 5">
            <a:extLst>
              <a:ext uri="{FF2B5EF4-FFF2-40B4-BE49-F238E27FC236}">
                <a16:creationId xmlns:a16="http://schemas.microsoft.com/office/drawing/2014/main" id="{276EACE0-8991-D0DD-92DF-329D59003258}"/>
              </a:ext>
            </a:extLst>
          </p:cNvPr>
          <p:cNvSpPr>
            <a:spLocks noGrp="1"/>
          </p:cNvSpPr>
          <p:nvPr>
            <p:ph idx="1"/>
          </p:nvPr>
        </p:nvSpPr>
        <p:spPr>
          <a:xfrm>
            <a:off x="512783" y="3047058"/>
            <a:ext cx="5844611" cy="495747"/>
          </a:xfrm>
        </p:spPr>
        <p:txBody>
          <a:bodyPr/>
          <a:lstStyle/>
          <a:p>
            <a:pPr marL="0" indent="0">
              <a:buNone/>
            </a:pPr>
            <a:r>
              <a:rPr lang="es-ES"/>
              <a:t>Algoritmos de búsqueda soportados</a:t>
            </a:r>
          </a:p>
        </p:txBody>
      </p:sp>
    </p:spTree>
    <p:extLst>
      <p:ext uri="{BB962C8B-B14F-4D97-AF65-F5344CB8AC3E}">
        <p14:creationId xmlns:p14="http://schemas.microsoft.com/office/powerpoint/2010/main" val="31039979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575B37-580B-2ED7-06E5-63C81D6FB3F7}"/>
              </a:ext>
            </a:extLst>
          </p:cNvPr>
          <p:cNvSpPr>
            <a:spLocks noGrp="1"/>
          </p:cNvSpPr>
          <p:nvPr>
            <p:ph type="title"/>
          </p:nvPr>
        </p:nvSpPr>
        <p:spPr/>
        <p:txBody>
          <a:bodyPr/>
          <a:lstStyle/>
          <a:p>
            <a:r>
              <a:rPr lang="es-ES_tradnl" dirty="0"/>
              <a:t>Ray Tune</a:t>
            </a:r>
          </a:p>
        </p:txBody>
      </p:sp>
      <p:sp>
        <p:nvSpPr>
          <p:cNvPr id="3" name="Marcador de contenido 2">
            <a:extLst>
              <a:ext uri="{FF2B5EF4-FFF2-40B4-BE49-F238E27FC236}">
                <a16:creationId xmlns:a16="http://schemas.microsoft.com/office/drawing/2014/main" id="{53F81B85-F548-1A1D-5A28-D415E44BE9BD}"/>
              </a:ext>
            </a:extLst>
          </p:cNvPr>
          <p:cNvSpPr>
            <a:spLocks noGrp="1"/>
          </p:cNvSpPr>
          <p:nvPr>
            <p:ph idx="1"/>
          </p:nvPr>
        </p:nvSpPr>
        <p:spPr/>
        <p:txBody>
          <a:bodyPr/>
          <a:lstStyle/>
          <a:p>
            <a:r>
              <a:rPr lang="es-ES_tradnl" dirty="0"/>
              <a:t>Existe un API en Tune para implementar nuestros propios algoritmos de optimización</a:t>
            </a:r>
          </a:p>
          <a:p>
            <a:r>
              <a:rPr lang="es-ES_tradnl" dirty="0"/>
              <a:t>Otras características asociadas a los algoritmos de búsqueda</a:t>
            </a:r>
          </a:p>
          <a:p>
            <a:pPr lvl="1"/>
            <a:r>
              <a:rPr lang="es-ES_tradnl" dirty="0"/>
              <a:t>Evaluaciones repetidas (</a:t>
            </a:r>
            <a:r>
              <a:rPr lang="es-ES_tradnl" i="1" dirty="0" err="1"/>
              <a:t>tune.search.Repeated</a:t>
            </a:r>
            <a:r>
              <a:rPr lang="es-ES_tradnl" dirty="0"/>
              <a:t>): permite la ejecución de cada configuración (o </a:t>
            </a:r>
            <a:r>
              <a:rPr lang="es-ES_tradnl" i="1" dirty="0" err="1"/>
              <a:t>sample</a:t>
            </a:r>
            <a:r>
              <a:rPr lang="es-ES_tradnl" dirty="0"/>
              <a:t>) con varias semillas aleatorias</a:t>
            </a:r>
          </a:p>
          <a:p>
            <a:pPr lvl="1"/>
            <a:r>
              <a:rPr lang="es-ES_tradnl" dirty="0"/>
              <a:t>Limitador de concurrencia (</a:t>
            </a:r>
            <a:r>
              <a:rPr lang="es-ES_tradnl" i="1" dirty="0" err="1"/>
              <a:t>ConcurrencyLimiter</a:t>
            </a:r>
            <a:r>
              <a:rPr lang="es-ES_tradnl" dirty="0"/>
              <a:t>): limita el número de </a:t>
            </a:r>
            <a:r>
              <a:rPr lang="es-ES_tradnl" i="1" dirty="0" err="1"/>
              <a:t>trials</a:t>
            </a:r>
            <a:r>
              <a:rPr lang="es-ES_tradnl" dirty="0"/>
              <a:t> concurrentes ejecutables en el proceso de optimización</a:t>
            </a:r>
          </a:p>
          <a:p>
            <a:pPr lvl="1"/>
            <a:r>
              <a:rPr lang="es-ES_tradnl" i="1" dirty="0" err="1"/>
              <a:t>Shim</a:t>
            </a:r>
            <a:r>
              <a:rPr lang="es-ES_tradnl" i="1" dirty="0"/>
              <a:t> </a:t>
            </a:r>
            <a:r>
              <a:rPr lang="es-ES_tradnl" i="1" dirty="0" err="1"/>
              <a:t>instantiation</a:t>
            </a:r>
            <a:r>
              <a:rPr lang="es-ES_tradnl" i="1" dirty="0"/>
              <a:t> </a:t>
            </a:r>
            <a:r>
              <a:rPr lang="es-ES_tradnl" dirty="0"/>
              <a:t>(</a:t>
            </a:r>
            <a:r>
              <a:rPr lang="es-ES_tradnl" i="1" dirty="0" err="1"/>
              <a:t>tune.create_searcher</a:t>
            </a:r>
            <a:r>
              <a:rPr lang="es-ES_tradnl" dirty="0"/>
              <a:t>): Permite la creación de un algoritmo de búsqueda a partir de un </a:t>
            </a:r>
            <a:r>
              <a:rPr lang="es-ES_tradnl" dirty="0" err="1"/>
              <a:t>string</a:t>
            </a:r>
            <a:endParaRPr lang="es-ES_tradnl" i="1" dirty="0"/>
          </a:p>
          <a:p>
            <a:endParaRPr lang="es-ES_tradnl" dirty="0"/>
          </a:p>
          <a:p>
            <a:endParaRPr lang="es-ES_tradnl" dirty="0"/>
          </a:p>
        </p:txBody>
      </p:sp>
    </p:spTree>
    <p:extLst>
      <p:ext uri="{BB962C8B-B14F-4D97-AF65-F5344CB8AC3E}">
        <p14:creationId xmlns:p14="http://schemas.microsoft.com/office/powerpoint/2010/main" val="27774526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8E0476-B333-B620-13E9-9AEAC590B1FD}"/>
              </a:ext>
            </a:extLst>
          </p:cNvPr>
          <p:cNvSpPr>
            <a:spLocks noGrp="1"/>
          </p:cNvSpPr>
          <p:nvPr>
            <p:ph type="title"/>
          </p:nvPr>
        </p:nvSpPr>
        <p:spPr/>
        <p:txBody>
          <a:bodyPr/>
          <a:lstStyle/>
          <a:p>
            <a:r>
              <a:rPr lang="es-ES_tradnl" dirty="0"/>
              <a:t>Ray Tune: </a:t>
            </a:r>
            <a:r>
              <a:rPr lang="es-ES_tradnl" dirty="0" err="1"/>
              <a:t>Schedulers</a:t>
            </a:r>
            <a:endParaRPr lang="es-ES_tradnl" dirty="0"/>
          </a:p>
        </p:txBody>
      </p:sp>
      <p:sp>
        <p:nvSpPr>
          <p:cNvPr id="3" name="Marcador de contenido 2">
            <a:extLst>
              <a:ext uri="{FF2B5EF4-FFF2-40B4-BE49-F238E27FC236}">
                <a16:creationId xmlns:a16="http://schemas.microsoft.com/office/drawing/2014/main" id="{75B206C6-6FF6-7CC3-7E6C-876C22D66590}"/>
              </a:ext>
            </a:extLst>
          </p:cNvPr>
          <p:cNvSpPr>
            <a:spLocks noGrp="1"/>
          </p:cNvSpPr>
          <p:nvPr>
            <p:ph idx="1"/>
          </p:nvPr>
        </p:nvSpPr>
        <p:spPr/>
        <p:txBody>
          <a:bodyPr>
            <a:normAutofit fontScale="85000" lnSpcReduction="20000"/>
          </a:bodyPr>
          <a:lstStyle/>
          <a:p>
            <a:r>
              <a:rPr lang="es-ES_tradnl" dirty="0"/>
              <a:t>Los planificadores (</a:t>
            </a:r>
            <a:r>
              <a:rPr lang="es-ES_tradnl" i="1" dirty="0"/>
              <a:t>trial </a:t>
            </a:r>
            <a:r>
              <a:rPr lang="es-ES_tradnl" i="1" dirty="0" err="1"/>
              <a:t>schedulers</a:t>
            </a:r>
            <a:r>
              <a:rPr lang="es-ES_tradnl" dirty="0"/>
              <a:t>) mejoran la eficiencia del proceso de búsqueda decidiendo en qué orden, y con qué grado de concurrencia, se ejecutarán los </a:t>
            </a:r>
            <a:r>
              <a:rPr lang="es-ES_tradnl" i="1" dirty="0" err="1"/>
              <a:t>trials</a:t>
            </a:r>
            <a:r>
              <a:rPr lang="es-ES_tradnl" dirty="0"/>
              <a:t> en el </a:t>
            </a:r>
            <a:r>
              <a:rPr lang="es-ES_tradnl" i="1" dirty="0"/>
              <a:t>Ray </a:t>
            </a:r>
            <a:r>
              <a:rPr lang="es-ES_tradnl" i="1" dirty="0" err="1"/>
              <a:t>Cluster</a:t>
            </a:r>
            <a:endParaRPr lang="es-ES_tradnl" i="1" dirty="0"/>
          </a:p>
          <a:p>
            <a:r>
              <a:rPr lang="es-ES_tradnl" dirty="0"/>
              <a:t>El </a:t>
            </a:r>
            <a:r>
              <a:rPr lang="es-ES_tradnl" i="1" dirty="0" err="1"/>
              <a:t>scheduler</a:t>
            </a:r>
            <a:r>
              <a:rPr lang="es-ES_tradnl" dirty="0"/>
              <a:t> por defecto es una cola FIFO que recorre el conjunto de configuraciones de </a:t>
            </a:r>
            <a:r>
              <a:rPr lang="es-ES_tradnl" dirty="0" err="1"/>
              <a:t>hiperparámetros</a:t>
            </a:r>
            <a:r>
              <a:rPr lang="es-ES_tradnl" dirty="0"/>
              <a:t> posibles en el orden en el que fueron generadas y ejecutando cada una hasta el final (sin </a:t>
            </a:r>
            <a:r>
              <a:rPr lang="es-ES_tradnl" dirty="0" err="1"/>
              <a:t>early</a:t>
            </a:r>
            <a:r>
              <a:rPr lang="es-ES_tradnl" dirty="0"/>
              <a:t> </a:t>
            </a:r>
            <a:r>
              <a:rPr lang="es-ES_tradnl" dirty="0" err="1"/>
              <a:t>stopping</a:t>
            </a:r>
            <a:r>
              <a:rPr lang="es-ES_tradnl" dirty="0"/>
              <a:t>)</a:t>
            </a:r>
          </a:p>
          <a:p>
            <a:r>
              <a:rPr lang="es-ES_tradnl" i="1" dirty="0" err="1"/>
              <a:t>Schedulers</a:t>
            </a:r>
            <a:r>
              <a:rPr lang="es-ES_tradnl" dirty="0"/>
              <a:t> más sofisticados permiten parar, pausar y cambiar los valores de los </a:t>
            </a:r>
            <a:r>
              <a:rPr lang="es-ES_tradnl" dirty="0" err="1"/>
              <a:t>hiperparámetros</a:t>
            </a:r>
            <a:r>
              <a:rPr lang="es-ES_tradnl" dirty="0"/>
              <a:t> de un </a:t>
            </a:r>
            <a:r>
              <a:rPr lang="es-ES_tradnl" i="1" dirty="0"/>
              <a:t>trial</a:t>
            </a:r>
            <a:r>
              <a:rPr lang="es-ES_tradnl" dirty="0"/>
              <a:t> en tiempo </a:t>
            </a:r>
            <a:r>
              <a:rPr lang="es-ES_tradnl" dirty="0" err="1"/>
              <a:t>dejecución</a:t>
            </a:r>
            <a:endParaRPr lang="es-ES_tradnl" dirty="0"/>
          </a:p>
          <a:p>
            <a:pPr lvl="1"/>
            <a:r>
              <a:rPr lang="es-ES_tradnl" dirty="0"/>
              <a:t>A menudo, incorporan mecanismos de </a:t>
            </a:r>
            <a:r>
              <a:rPr lang="es-ES_tradnl" i="1" dirty="0" err="1"/>
              <a:t>early</a:t>
            </a:r>
            <a:r>
              <a:rPr lang="es-ES_tradnl" i="1" dirty="0"/>
              <a:t> </a:t>
            </a:r>
            <a:r>
              <a:rPr lang="es-ES_tradnl" i="1" dirty="0" err="1"/>
              <a:t>stopping</a:t>
            </a:r>
            <a:endParaRPr lang="es-ES_tradnl" i="1" dirty="0"/>
          </a:p>
          <a:p>
            <a:r>
              <a:rPr lang="es-ES_tradnl" dirty="0"/>
              <a:t>Los </a:t>
            </a:r>
            <a:r>
              <a:rPr lang="es-ES_tradnl" i="1" dirty="0" err="1"/>
              <a:t>schedulers</a:t>
            </a:r>
            <a:r>
              <a:rPr lang="es-ES_tradnl" dirty="0"/>
              <a:t> se configuran para minimizar (o maximizar) una métrica configurable</a:t>
            </a:r>
          </a:p>
          <a:p>
            <a:r>
              <a:rPr lang="es-ES_tradnl" dirty="0"/>
              <a:t>Pueden tener interacciones (o incluso incompatibilidades) con los algoritmos de búsqueda</a:t>
            </a:r>
          </a:p>
        </p:txBody>
      </p:sp>
    </p:spTree>
    <p:extLst>
      <p:ext uri="{BB962C8B-B14F-4D97-AF65-F5344CB8AC3E}">
        <p14:creationId xmlns:p14="http://schemas.microsoft.com/office/powerpoint/2010/main" val="9867369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6952A3B-F8D2-74F3-F8D3-3A83D27230F4}"/>
              </a:ext>
            </a:extLst>
          </p:cNvPr>
          <p:cNvSpPr txBox="1"/>
          <p:nvPr/>
        </p:nvSpPr>
        <p:spPr>
          <a:xfrm>
            <a:off x="1264778" y="5982056"/>
            <a:ext cx="390357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s-ES"/>
              <a:t>Fuente: </a:t>
            </a:r>
            <a:r>
              <a:rPr lang="es-ES">
                <a:hlinkClick r:id="rId2"/>
              </a:rPr>
              <a:t>Key </a:t>
            </a:r>
            <a:r>
              <a:rPr lang="es-ES" err="1">
                <a:hlinkClick r:id="rId2"/>
              </a:rPr>
              <a:t>Concepts</a:t>
            </a:r>
            <a:r>
              <a:rPr lang="es-ES">
                <a:hlinkClick r:id="rId2"/>
              </a:rPr>
              <a:t> — Ray 2.2.0</a:t>
            </a:r>
            <a:endParaRPr lang="es-ES"/>
          </a:p>
        </p:txBody>
      </p:sp>
      <p:sp>
        <p:nvSpPr>
          <p:cNvPr id="2" name="Título 1">
            <a:extLst>
              <a:ext uri="{FF2B5EF4-FFF2-40B4-BE49-F238E27FC236}">
                <a16:creationId xmlns:a16="http://schemas.microsoft.com/office/drawing/2014/main" id="{EA973F50-87B6-5955-3799-3F3A686BDAFD}"/>
              </a:ext>
            </a:extLst>
          </p:cNvPr>
          <p:cNvSpPr>
            <a:spLocks noGrp="1"/>
          </p:cNvSpPr>
          <p:nvPr>
            <p:ph type="title"/>
          </p:nvPr>
        </p:nvSpPr>
        <p:spPr>
          <a:xfrm>
            <a:off x="643467" y="321734"/>
            <a:ext cx="6355539" cy="1135737"/>
          </a:xfrm>
        </p:spPr>
        <p:txBody>
          <a:bodyPr>
            <a:normAutofit/>
          </a:bodyPr>
          <a:lstStyle/>
          <a:p>
            <a:r>
              <a:rPr lang="es-ES" sz="3600" dirty="0"/>
              <a:t>Ray Tune</a:t>
            </a:r>
          </a:p>
        </p:txBody>
      </p:sp>
      <p:sp>
        <p:nvSpPr>
          <p:cNvPr id="6" name="Marcador de contenido 5">
            <a:extLst>
              <a:ext uri="{FF2B5EF4-FFF2-40B4-BE49-F238E27FC236}">
                <a16:creationId xmlns:a16="http://schemas.microsoft.com/office/drawing/2014/main" id="{276EACE0-8991-D0DD-92DF-329D59003258}"/>
              </a:ext>
            </a:extLst>
          </p:cNvPr>
          <p:cNvSpPr>
            <a:spLocks noGrp="1"/>
          </p:cNvSpPr>
          <p:nvPr>
            <p:ph idx="1"/>
          </p:nvPr>
        </p:nvSpPr>
        <p:spPr>
          <a:xfrm>
            <a:off x="512783" y="3047058"/>
            <a:ext cx="5844611" cy="495747"/>
          </a:xfrm>
        </p:spPr>
        <p:txBody>
          <a:bodyPr/>
          <a:lstStyle/>
          <a:p>
            <a:pPr marL="0" indent="0">
              <a:buNone/>
            </a:pPr>
            <a:r>
              <a:rPr lang="es-ES" err="1"/>
              <a:t>Schedulers</a:t>
            </a:r>
            <a:r>
              <a:rPr lang="es-ES"/>
              <a:t> soportados</a:t>
            </a:r>
          </a:p>
        </p:txBody>
      </p:sp>
      <p:pic>
        <p:nvPicPr>
          <p:cNvPr id="5" name="Imagen 4">
            <a:extLst>
              <a:ext uri="{FF2B5EF4-FFF2-40B4-BE49-F238E27FC236}">
                <a16:creationId xmlns:a16="http://schemas.microsoft.com/office/drawing/2014/main" id="{8DEF97B3-D16A-A140-6833-6CE17B54E179}"/>
              </a:ext>
            </a:extLst>
          </p:cNvPr>
          <p:cNvPicPr>
            <a:picLocks noChangeAspect="1"/>
          </p:cNvPicPr>
          <p:nvPr/>
        </p:nvPicPr>
        <p:blipFill>
          <a:blip r:embed="rId3"/>
          <a:stretch>
            <a:fillRect/>
          </a:stretch>
        </p:blipFill>
        <p:spPr>
          <a:xfrm>
            <a:off x="4212809" y="1935308"/>
            <a:ext cx="6877050" cy="2809875"/>
          </a:xfrm>
          <a:prstGeom prst="rect">
            <a:avLst/>
          </a:prstGeom>
        </p:spPr>
      </p:pic>
    </p:spTree>
    <p:extLst>
      <p:ext uri="{BB962C8B-B14F-4D97-AF65-F5344CB8AC3E}">
        <p14:creationId xmlns:p14="http://schemas.microsoft.com/office/powerpoint/2010/main" val="2799655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9AC020-6CB0-57BD-A292-869EE0FBC9DA}"/>
              </a:ext>
            </a:extLst>
          </p:cNvPr>
          <p:cNvSpPr>
            <a:spLocks noGrp="1"/>
          </p:cNvSpPr>
          <p:nvPr>
            <p:ph type="title"/>
          </p:nvPr>
        </p:nvSpPr>
        <p:spPr/>
        <p:txBody>
          <a:bodyPr/>
          <a:lstStyle/>
          <a:p>
            <a:r>
              <a:rPr lang="es-ES_tradnl" dirty="0"/>
              <a:t>Ray Tune: Ejemplo rápido</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4DD0310-2281-5851-52AD-72BDF9600352}"/>
                  </a:ext>
                </a:extLst>
              </p:cNvPr>
              <p:cNvSpPr>
                <a:spLocks noGrp="1"/>
              </p:cNvSpPr>
              <p:nvPr>
                <p:ph idx="1"/>
              </p:nvPr>
            </p:nvSpPr>
            <p:spPr/>
            <p:txBody>
              <a:bodyPr/>
              <a:lstStyle/>
              <a:p>
                <a:r>
                  <a:rPr lang="es-ES_tradnl" dirty="0"/>
                  <a:t>Minimización de la función </a:t>
                </a:r>
                <a14:m>
                  <m:oMath xmlns:m="http://schemas.openxmlformats.org/officeDocument/2006/math">
                    <m:r>
                      <a:rPr lang="es-ES" b="0" i="1" smtClean="0">
                        <a:latin typeface="Cambria Math" panose="02040503050406030204" pitchFamily="18" charset="0"/>
                      </a:rPr>
                      <m:t>𝑓</m:t>
                    </m:r>
                    <m:d>
                      <m:dPr>
                        <m:ctrlPr>
                          <a:rPr lang="es-ES" b="0" i="1" smtClean="0">
                            <a:latin typeface="Cambria Math" panose="02040503050406030204" pitchFamily="18" charset="0"/>
                          </a:rPr>
                        </m:ctrlPr>
                      </m:dPr>
                      <m:e>
                        <m:r>
                          <a:rPr lang="es-ES" b="0" i="1" smtClean="0">
                            <a:latin typeface="Cambria Math" panose="02040503050406030204" pitchFamily="18" charset="0"/>
                          </a:rPr>
                          <m:t>𝑥</m:t>
                        </m:r>
                      </m:e>
                    </m:d>
                    <m:r>
                      <a:rPr lang="es-ES" b="0" i="1" smtClean="0">
                        <a:latin typeface="Cambria Math" panose="02040503050406030204" pitchFamily="18" charset="0"/>
                      </a:rPr>
                      <m:t>=</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𝑎</m:t>
                        </m:r>
                      </m:e>
                      <m:sup>
                        <m:r>
                          <a:rPr lang="es-ES" b="0" i="1" smtClean="0">
                            <a:latin typeface="Cambria Math" panose="02040503050406030204" pitchFamily="18" charset="0"/>
                          </a:rPr>
                          <m:t>2</m:t>
                        </m:r>
                      </m:sup>
                    </m:sSup>
                    <m:r>
                      <a:rPr lang="es-ES" b="0" i="1" smtClean="0">
                        <a:latin typeface="Cambria Math" panose="02040503050406030204" pitchFamily="18" charset="0"/>
                      </a:rPr>
                      <m:t>+</m:t>
                    </m:r>
                    <m:r>
                      <a:rPr lang="es-ES" b="0" i="1" smtClean="0">
                        <a:latin typeface="Cambria Math" panose="02040503050406030204" pitchFamily="18" charset="0"/>
                      </a:rPr>
                      <m:t>𝑏</m:t>
                    </m:r>
                  </m:oMath>
                </a14:m>
                <a:endParaRPr lang="es-ES_tradnl" dirty="0"/>
              </a:p>
            </p:txBody>
          </p:sp>
        </mc:Choice>
        <mc:Fallback xmlns="">
          <p:sp>
            <p:nvSpPr>
              <p:cNvPr id="3" name="Marcador de contenido 2">
                <a:extLst>
                  <a:ext uri="{FF2B5EF4-FFF2-40B4-BE49-F238E27FC236}">
                    <a16:creationId xmlns:a16="http://schemas.microsoft.com/office/drawing/2014/main" id="{54DD0310-2281-5851-52AD-72BDF9600352}"/>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s-ES">
                    <a:noFill/>
                  </a:rPr>
                  <a:t> </a:t>
                </a:r>
              </a:p>
            </p:txBody>
          </p:sp>
        </mc:Fallback>
      </mc:AlternateContent>
      <p:pic>
        <p:nvPicPr>
          <p:cNvPr id="4" name="Imagen 3">
            <a:extLst>
              <a:ext uri="{FF2B5EF4-FFF2-40B4-BE49-F238E27FC236}">
                <a16:creationId xmlns:a16="http://schemas.microsoft.com/office/drawing/2014/main" id="{5F195631-8928-7E50-3944-4D833BFE19E5}"/>
              </a:ext>
            </a:extLst>
          </p:cNvPr>
          <p:cNvPicPr>
            <a:picLocks noChangeAspect="1"/>
          </p:cNvPicPr>
          <p:nvPr/>
        </p:nvPicPr>
        <p:blipFill>
          <a:blip r:embed="rId3"/>
          <a:stretch>
            <a:fillRect/>
          </a:stretch>
        </p:blipFill>
        <p:spPr>
          <a:xfrm>
            <a:off x="2433994" y="2453692"/>
            <a:ext cx="7137400" cy="3835400"/>
          </a:xfrm>
          <a:prstGeom prst="rect">
            <a:avLst/>
          </a:prstGeom>
        </p:spPr>
      </p:pic>
      <p:cxnSp>
        <p:nvCxnSpPr>
          <p:cNvPr id="8" name="Conector recto de flecha 7">
            <a:extLst>
              <a:ext uri="{FF2B5EF4-FFF2-40B4-BE49-F238E27FC236}">
                <a16:creationId xmlns:a16="http://schemas.microsoft.com/office/drawing/2014/main" id="{8D653783-2C70-44EC-5527-EEF2F81D0208}"/>
              </a:ext>
            </a:extLst>
          </p:cNvPr>
          <p:cNvCxnSpPr/>
          <p:nvPr/>
        </p:nvCxnSpPr>
        <p:spPr>
          <a:xfrm flipH="1">
            <a:off x="7063273" y="1884784"/>
            <a:ext cx="2052735" cy="1474236"/>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Conector recto de flecha 8">
            <a:extLst>
              <a:ext uri="{FF2B5EF4-FFF2-40B4-BE49-F238E27FC236}">
                <a16:creationId xmlns:a16="http://schemas.microsoft.com/office/drawing/2014/main" id="{582AE187-AE99-B4A4-92AC-6FC794803AA4}"/>
              </a:ext>
            </a:extLst>
          </p:cNvPr>
          <p:cNvCxnSpPr/>
          <p:nvPr/>
        </p:nvCxnSpPr>
        <p:spPr>
          <a:xfrm flipH="1">
            <a:off x="7859485" y="2970245"/>
            <a:ext cx="2052735" cy="1474236"/>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ector recto de flecha 9">
            <a:extLst>
              <a:ext uri="{FF2B5EF4-FFF2-40B4-BE49-F238E27FC236}">
                <a16:creationId xmlns:a16="http://schemas.microsoft.com/office/drawing/2014/main" id="{6AE98217-A1D2-9EAB-DF57-BE68294C898B}"/>
              </a:ext>
            </a:extLst>
          </p:cNvPr>
          <p:cNvCxnSpPr>
            <a:cxnSpLocks/>
          </p:cNvCxnSpPr>
          <p:nvPr/>
        </p:nvCxnSpPr>
        <p:spPr>
          <a:xfrm flipH="1">
            <a:off x="4948334" y="5019869"/>
            <a:ext cx="5268686" cy="861526"/>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CuadroTexto 11">
            <a:extLst>
              <a:ext uri="{FF2B5EF4-FFF2-40B4-BE49-F238E27FC236}">
                <a16:creationId xmlns:a16="http://schemas.microsoft.com/office/drawing/2014/main" id="{91121CD4-B18E-BE3F-8C34-83E1256DFD20}"/>
              </a:ext>
            </a:extLst>
          </p:cNvPr>
          <p:cNvSpPr txBox="1"/>
          <p:nvPr/>
        </p:nvSpPr>
        <p:spPr>
          <a:xfrm>
            <a:off x="9162662" y="1371600"/>
            <a:ext cx="2082621" cy="646331"/>
          </a:xfrm>
          <a:prstGeom prst="rect">
            <a:avLst/>
          </a:prstGeom>
          <a:noFill/>
        </p:spPr>
        <p:txBody>
          <a:bodyPr wrap="none" rtlCol="0">
            <a:spAutoFit/>
          </a:bodyPr>
          <a:lstStyle/>
          <a:p>
            <a:r>
              <a:rPr lang="es-ES_tradnl" dirty="0"/>
              <a:t>Definición función</a:t>
            </a:r>
          </a:p>
          <a:p>
            <a:r>
              <a:rPr lang="es-ES_tradnl" dirty="0"/>
              <a:t>objetivo</a:t>
            </a:r>
          </a:p>
        </p:txBody>
      </p:sp>
      <p:sp>
        <p:nvSpPr>
          <p:cNvPr id="13" name="CuadroTexto 12">
            <a:extLst>
              <a:ext uri="{FF2B5EF4-FFF2-40B4-BE49-F238E27FC236}">
                <a16:creationId xmlns:a16="http://schemas.microsoft.com/office/drawing/2014/main" id="{8AC03C75-3FB0-0632-76AF-139DF94171C8}"/>
              </a:ext>
            </a:extLst>
          </p:cNvPr>
          <p:cNvSpPr txBox="1"/>
          <p:nvPr/>
        </p:nvSpPr>
        <p:spPr>
          <a:xfrm>
            <a:off x="9501674" y="2326432"/>
            <a:ext cx="2117887" cy="646331"/>
          </a:xfrm>
          <a:prstGeom prst="rect">
            <a:avLst/>
          </a:prstGeom>
          <a:noFill/>
        </p:spPr>
        <p:txBody>
          <a:bodyPr wrap="none" rtlCol="0">
            <a:spAutoFit/>
          </a:bodyPr>
          <a:lstStyle/>
          <a:p>
            <a:r>
              <a:rPr lang="es-ES_tradnl" dirty="0"/>
              <a:t>Definición espacio </a:t>
            </a:r>
          </a:p>
          <a:p>
            <a:r>
              <a:rPr lang="es-ES_tradnl" dirty="0"/>
              <a:t>de búsqueda</a:t>
            </a:r>
          </a:p>
        </p:txBody>
      </p:sp>
      <p:sp>
        <p:nvSpPr>
          <p:cNvPr id="14" name="CuadroTexto 13">
            <a:extLst>
              <a:ext uri="{FF2B5EF4-FFF2-40B4-BE49-F238E27FC236}">
                <a16:creationId xmlns:a16="http://schemas.microsoft.com/office/drawing/2014/main" id="{33746C0C-D7A5-B87E-2672-B67549240348}"/>
              </a:ext>
            </a:extLst>
          </p:cNvPr>
          <p:cNvSpPr txBox="1"/>
          <p:nvPr/>
        </p:nvSpPr>
        <p:spPr>
          <a:xfrm>
            <a:off x="9766042" y="4662196"/>
            <a:ext cx="1593706" cy="369332"/>
          </a:xfrm>
          <a:prstGeom prst="rect">
            <a:avLst/>
          </a:prstGeom>
          <a:noFill/>
        </p:spPr>
        <p:txBody>
          <a:bodyPr wrap="none" rtlCol="0">
            <a:spAutoFit/>
          </a:bodyPr>
          <a:lstStyle/>
          <a:p>
            <a:r>
              <a:rPr lang="es-ES_tradnl" dirty="0"/>
              <a:t>Inicio de tune</a:t>
            </a:r>
          </a:p>
        </p:txBody>
      </p:sp>
    </p:spTree>
    <p:extLst>
      <p:ext uri="{BB962C8B-B14F-4D97-AF65-F5344CB8AC3E}">
        <p14:creationId xmlns:p14="http://schemas.microsoft.com/office/powerpoint/2010/main" val="2731799584"/>
      </p:ext>
    </p:extLst>
  </p:cSld>
  <p:clrMapOvr>
    <a:masterClrMapping/>
  </p:clrMapOvr>
</p:sld>
</file>

<file path=ppt/theme/theme1.xml><?xml version="1.0" encoding="utf-8"?>
<a:theme xmlns:a="http://schemas.openxmlformats.org/drawingml/2006/main" name="Tema de Office">
  <a:themeElements>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ón1" id="{CD127126-522D-2041-8E93-02990E6F3BBF}" vid="{DB254E17-86D0-D04E-A923-7541CACD737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 de Office</Template>
  <TotalTime>26952</TotalTime>
  <Words>312</Words>
  <Application>Microsoft Office PowerPoint</Application>
  <PresentationFormat>Panorámica</PresentationFormat>
  <Paragraphs>60</Paragraphs>
  <Slides>116</Slides>
  <Notes>1</Notes>
  <HiddenSlides>5</HiddenSlides>
  <MMClips>0</MMClips>
  <ScaleCrop>false</ScaleCrop>
  <HeadingPairs>
    <vt:vector size="4" baseType="variant">
      <vt:variant>
        <vt:lpstr>Tema</vt:lpstr>
      </vt:variant>
      <vt:variant>
        <vt:i4>1</vt:i4>
      </vt:variant>
      <vt:variant>
        <vt:lpstr>Títulos de diapositiva</vt:lpstr>
      </vt:variant>
      <vt:variant>
        <vt:i4>116</vt:i4>
      </vt:variant>
    </vt:vector>
  </HeadingPairs>
  <TitlesOfParts>
    <vt:vector size="117" baseType="lpstr">
      <vt:lpstr>Tema de Office</vt:lpstr>
      <vt:lpstr>AutoML con Ray y TensorFlow</vt:lpstr>
      <vt:lpstr>Objetivos</vt:lpstr>
      <vt:lpstr>¿Qué es el AutoML?</vt:lpstr>
      <vt:lpstr>¿Qué es el AutoML?</vt:lpstr>
      <vt:lpstr>¿Qué es el AutoML?</vt:lpstr>
      <vt:lpstr>¿Qué es el AutoML?</vt:lpstr>
      <vt:lpstr>Entonces, ¿qué es el AutoML?</vt:lpstr>
      <vt:lpstr>Referencias AutoML</vt:lpstr>
      <vt:lpstr>Áreas del AutoML</vt:lpstr>
      <vt:lpstr>HPO: Hyperparameter Optimization</vt:lpstr>
      <vt:lpstr>HPO: Hyperparameters Optimization</vt:lpstr>
      <vt:lpstr>Grid- and Random-Search</vt:lpstr>
      <vt:lpstr>Bayesian Optimization</vt:lpstr>
      <vt:lpstr>Bandit approach - multi-armed bandit problem</vt:lpstr>
      <vt:lpstr>Successive halving</vt:lpstr>
      <vt:lpstr>Network Architecture Search (NAS)</vt:lpstr>
      <vt:lpstr>NAS</vt:lpstr>
      <vt:lpstr>Example NAS</vt:lpstr>
      <vt:lpstr>Example NAS</vt:lpstr>
      <vt:lpstr>Example NAS</vt:lpstr>
      <vt:lpstr>Example NAS</vt:lpstr>
      <vt:lpstr>Example NAS</vt:lpstr>
      <vt:lpstr>Example NAS</vt:lpstr>
      <vt:lpstr>DARTS – Differentiable architecture search (RNN)</vt:lpstr>
      <vt:lpstr>Network Distilling</vt:lpstr>
      <vt:lpstr>Transfer learning</vt:lpstr>
      <vt:lpstr>Pruning de redes</vt:lpstr>
      <vt:lpstr>Pruning de redes</vt:lpstr>
      <vt:lpstr>Presentación de PowerPoint</vt:lpstr>
      <vt:lpstr>RAY</vt:lpstr>
      <vt:lpstr>¿Qué es Ray?</vt:lpstr>
      <vt:lpstr>Características principales de Ray</vt:lpstr>
      <vt:lpstr>Ray en el AutoML</vt:lpstr>
      <vt:lpstr>Casos de uso de Ray</vt:lpstr>
      <vt:lpstr>RAY: Motivación</vt:lpstr>
      <vt:lpstr>Ray: Usos posibles</vt:lpstr>
      <vt:lpstr>Ray: Usos posibles</vt:lpstr>
      <vt:lpstr>Ejercicio 1 : Configuración </vt:lpstr>
      <vt:lpstr>Presentación de PowerPoint</vt:lpstr>
      <vt:lpstr>RAY</vt:lpstr>
      <vt:lpstr>RAY: Escalando entrenamientos de IA</vt:lpstr>
      <vt:lpstr>Ray AIR (AI Runtime)</vt:lpstr>
      <vt:lpstr>Ray AIR</vt:lpstr>
      <vt:lpstr>Ray AIR</vt:lpstr>
      <vt:lpstr>RAY AIR: Inicio rápido</vt:lpstr>
      <vt:lpstr>Ray AIR - Datasets</vt:lpstr>
      <vt:lpstr>Ray Datasets</vt:lpstr>
      <vt:lpstr>Ray AIR - Preprocessing</vt:lpstr>
      <vt:lpstr>Ray Preprocessing</vt:lpstr>
      <vt:lpstr>Ray Preprocessing</vt:lpstr>
      <vt:lpstr>Ray Preprocessing</vt:lpstr>
      <vt:lpstr>Ray Preprocessing</vt:lpstr>
      <vt:lpstr>Ray AIR - Trainers</vt:lpstr>
      <vt:lpstr>Ray Trainers</vt:lpstr>
      <vt:lpstr>Ray Trainers</vt:lpstr>
      <vt:lpstr>Ray Trainers</vt:lpstr>
      <vt:lpstr>Ray Train</vt:lpstr>
      <vt:lpstr>Presentación de PowerPoint</vt:lpstr>
      <vt:lpstr>Presentación de PowerPoint</vt:lpstr>
      <vt:lpstr>Rain Train: Trainers, Checkpoint y Predictors</vt:lpstr>
      <vt:lpstr>Otros conceptos de Ray</vt:lpstr>
      <vt:lpstr>Ejercicio – Entrenamiento con Tensorflow y Ray Train</vt:lpstr>
      <vt:lpstr>Ray Cluster</vt:lpstr>
      <vt:lpstr>Ray Cluster</vt:lpstr>
      <vt:lpstr>Ray Cluster</vt:lpstr>
      <vt:lpstr>Ray Cluster</vt:lpstr>
      <vt:lpstr>Ray Cluster: Soporte Slurm</vt:lpstr>
      <vt:lpstr>Despliegue de Ray en Slurm</vt:lpstr>
      <vt:lpstr>Despliegue de Ray en Slurm</vt:lpstr>
      <vt:lpstr>Despliegue de Ray Slurm</vt:lpstr>
      <vt:lpstr>Despliegue de Ray Slurm</vt:lpstr>
      <vt:lpstr>Despliegue de Ray Slurm</vt:lpstr>
      <vt:lpstr>Despliegue de Ray Slurm</vt:lpstr>
      <vt:lpstr>Despliegue de Ray Slurm</vt:lpstr>
      <vt:lpstr>Ray Dashboard</vt:lpstr>
      <vt:lpstr>Ray Dashboard – Overview</vt:lpstr>
      <vt:lpstr>Ray Dashboard – Eventos</vt:lpstr>
      <vt:lpstr>Ray Dashboard – Task and Actor breakdown</vt:lpstr>
      <vt:lpstr>Ray Dashboard – Uso de Tareas y Actores</vt:lpstr>
      <vt:lpstr>Ray Dashboard – Resource Usage</vt:lpstr>
      <vt:lpstr>Ray Dashboard – Hardware Utilization</vt:lpstr>
      <vt:lpstr>Ray Dashboard – Tarea Propuesta</vt:lpstr>
      <vt:lpstr>Ray Tune</vt:lpstr>
      <vt:lpstr>Ray Tune: Intro</vt:lpstr>
      <vt:lpstr>Ray Tune: Intro</vt:lpstr>
      <vt:lpstr>Ray Tune: Ventajas</vt:lpstr>
      <vt:lpstr>Ray Tuners</vt:lpstr>
      <vt:lpstr>Ray Tune</vt:lpstr>
      <vt:lpstr>Ray Tune: Trainable</vt:lpstr>
      <vt:lpstr>Ray Tune: Trainable</vt:lpstr>
      <vt:lpstr>Ray Tune: Espacios de búsqueda</vt:lpstr>
      <vt:lpstr>Ray Tune: Espacios de búsqueda</vt:lpstr>
      <vt:lpstr>Ray Tune: Trials</vt:lpstr>
      <vt:lpstr>Tune Search Algorithms</vt:lpstr>
      <vt:lpstr>Ray Tune</vt:lpstr>
      <vt:lpstr>Ray Tune</vt:lpstr>
      <vt:lpstr>Ray Tune: Schedulers</vt:lpstr>
      <vt:lpstr>Ray Tune</vt:lpstr>
      <vt:lpstr>Ray Tune: Ejemplo rápido</vt:lpstr>
      <vt:lpstr>Ray Tune: Características adicionales</vt:lpstr>
      <vt:lpstr>Ejercicio</vt:lpstr>
      <vt:lpstr>Tareas propuestas</vt:lpstr>
      <vt:lpstr>Ejercicio</vt:lpstr>
      <vt:lpstr>Otras herramientas AutoML</vt:lpstr>
      <vt:lpstr>Ejemplos de herramientas: Ludwig</vt:lpstr>
      <vt:lpstr>Entrada: fichero config yaml</vt:lpstr>
      <vt:lpstr>Command-Line Interface</vt:lpstr>
      <vt:lpstr>Otras características</vt:lpstr>
      <vt:lpstr>Presentación de PowerPoint</vt:lpstr>
      <vt:lpstr>Ejemplos de herramientas: Ludwig</vt:lpstr>
      <vt:lpstr>RapidMiner</vt:lpstr>
      <vt:lpstr>Otras herramientas</vt:lpstr>
      <vt:lpstr>Optuna</vt:lpstr>
      <vt:lpstr>Presentación de PowerPoint</vt:lpstr>
      <vt:lpstr>Presentación de PowerPoint</vt:lpstr>
      <vt:lpstr>Más ejemplos de interés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Tensorflow distribuido</dc:title>
  <dc:creator>Diego Andrade Canosa</dc:creator>
  <cp:lastModifiedBy>Roberto López Castro</cp:lastModifiedBy>
  <cp:revision>824</cp:revision>
  <dcterms:created xsi:type="dcterms:W3CDTF">2023-10-28T05:04:07Z</dcterms:created>
  <dcterms:modified xsi:type="dcterms:W3CDTF">2023-11-30T11:04:28Z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7006b08-1c74-4b4e-b875-90d98f92d15a_Enabled">
    <vt:lpwstr>true</vt:lpwstr>
  </property>
  <property fmtid="{D5CDD505-2E9C-101B-9397-08002B2CF9AE}" pid="3" name="MSIP_Label_e7006b08-1c74-4b4e-b875-90d98f92d15a_SetDate">
    <vt:lpwstr>2023-10-28T05:22:49Z</vt:lpwstr>
  </property>
  <property fmtid="{D5CDD505-2E9C-101B-9397-08002B2CF9AE}" pid="4" name="MSIP_Label_e7006b08-1c74-4b4e-b875-90d98f92d15a_Method">
    <vt:lpwstr>Privileged</vt:lpwstr>
  </property>
  <property fmtid="{D5CDD505-2E9C-101B-9397-08002B2CF9AE}" pid="5" name="MSIP_Label_e7006b08-1c74-4b4e-b875-90d98f92d15a_Name">
    <vt:lpwstr>Sin restricciones</vt:lpwstr>
  </property>
  <property fmtid="{D5CDD505-2E9C-101B-9397-08002B2CF9AE}" pid="6" name="MSIP_Label_e7006b08-1c74-4b4e-b875-90d98f92d15a_SiteId">
    <vt:lpwstr>cea1ea3e-60b2-4f75-a6c2-a6022e8f961b</vt:lpwstr>
  </property>
  <property fmtid="{D5CDD505-2E9C-101B-9397-08002B2CF9AE}" pid="7" name="MSIP_Label_e7006b08-1c74-4b4e-b875-90d98f92d15a_ActionId">
    <vt:lpwstr>e1eaac5e-54c6-48c8-9b63-24fc46ec9558</vt:lpwstr>
  </property>
  <property fmtid="{D5CDD505-2E9C-101B-9397-08002B2CF9AE}" pid="8" name="MSIP_Label_e7006b08-1c74-4b4e-b875-90d98f92d15a_ContentBits">
    <vt:lpwstr>0</vt:lpwstr>
  </property>
</Properties>
</file>